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64"/>
  </p:notesMasterIdLst>
  <p:sldIdLst>
    <p:sldId id="256" r:id="rId2"/>
    <p:sldId id="365" r:id="rId3"/>
    <p:sldId id="314" r:id="rId4"/>
    <p:sldId id="315" r:id="rId5"/>
    <p:sldId id="312" r:id="rId6"/>
    <p:sldId id="307" r:id="rId7"/>
    <p:sldId id="259" r:id="rId8"/>
    <p:sldId id="260" r:id="rId9"/>
    <p:sldId id="337" r:id="rId10"/>
    <p:sldId id="258" r:id="rId11"/>
    <p:sldId id="310" r:id="rId12"/>
    <p:sldId id="257" r:id="rId13"/>
    <p:sldId id="261" r:id="rId14"/>
    <p:sldId id="263" r:id="rId15"/>
    <p:sldId id="262" r:id="rId16"/>
    <p:sldId id="338" r:id="rId17"/>
    <p:sldId id="308" r:id="rId18"/>
    <p:sldId id="277" r:id="rId19"/>
    <p:sldId id="366" r:id="rId20"/>
    <p:sldId id="339" r:id="rId21"/>
    <p:sldId id="276" r:id="rId22"/>
    <p:sldId id="357" r:id="rId23"/>
    <p:sldId id="364" r:id="rId24"/>
    <p:sldId id="286" r:id="rId25"/>
    <p:sldId id="340" r:id="rId26"/>
    <p:sldId id="341" r:id="rId27"/>
    <p:sldId id="362" r:id="rId28"/>
    <p:sldId id="344" r:id="rId29"/>
    <p:sldId id="345" r:id="rId30"/>
    <p:sldId id="287" r:id="rId31"/>
    <p:sldId id="346" r:id="rId32"/>
    <p:sldId id="291" r:id="rId33"/>
    <p:sldId id="347" r:id="rId34"/>
    <p:sldId id="348" r:id="rId35"/>
    <p:sldId id="368" r:id="rId36"/>
    <p:sldId id="306" r:id="rId37"/>
    <p:sldId id="269" r:id="rId38"/>
    <p:sldId id="271" r:id="rId39"/>
    <p:sldId id="283" r:id="rId40"/>
    <p:sldId id="278" r:id="rId41"/>
    <p:sldId id="280" r:id="rId42"/>
    <p:sldId id="279" r:id="rId43"/>
    <p:sldId id="289" r:id="rId44"/>
    <p:sldId id="311" r:id="rId45"/>
    <p:sldId id="265" r:id="rId46"/>
    <p:sldId id="268" r:id="rId47"/>
    <p:sldId id="349" r:id="rId48"/>
    <p:sldId id="297" r:id="rId49"/>
    <p:sldId id="299" r:id="rId50"/>
    <p:sldId id="363" r:id="rId51"/>
    <p:sldId id="356" r:id="rId52"/>
    <p:sldId id="353" r:id="rId53"/>
    <p:sldId id="302" r:id="rId54"/>
    <p:sldId id="301" r:id="rId55"/>
    <p:sldId id="367" r:id="rId56"/>
    <p:sldId id="342" r:id="rId57"/>
    <p:sldId id="361" r:id="rId58"/>
    <p:sldId id="285" r:id="rId59"/>
    <p:sldId id="350" r:id="rId60"/>
    <p:sldId id="351" r:id="rId61"/>
    <p:sldId id="270" r:id="rId62"/>
    <p:sldId id="352" r:id="rId6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89777" autoAdjust="0"/>
  </p:normalViewPr>
  <p:slideViewPr>
    <p:cSldViewPr snapToGrid="0">
      <p:cViewPr varScale="1">
        <p:scale>
          <a:sx n="102" d="100"/>
          <a:sy n="102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17/10/2023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790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4640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831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274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710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04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5866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8298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77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77635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Check cache instead of opening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8994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4967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1483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1910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6105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9640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2602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6676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267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Farfetch - </a:t>
            </a:r>
            <a:r>
              <a:rPr lang="en-US" dirty="0"/>
              <a:t>507398505</a:t>
            </a:r>
            <a:endParaRPr lang="pt-PT" dirty="0"/>
          </a:p>
          <a:p>
            <a:r>
              <a:rPr lang="pt-PT" dirty="0"/>
              <a:t>BLIP – </a:t>
            </a:r>
            <a:r>
              <a:rPr lang="en-US" dirty="0"/>
              <a:t>510148301</a:t>
            </a:r>
          </a:p>
          <a:p>
            <a:endParaRPr lang="en-US" dirty="0"/>
          </a:p>
          <a:p>
            <a:r>
              <a:rPr lang="en-US" dirty="0"/>
              <a:t>501333401 - </a:t>
            </a:r>
            <a:r>
              <a:rPr lang="en-US"/>
              <a:t>basedois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6027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9970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44570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67379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5096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91227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328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773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19865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45545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655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99316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7958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4820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7993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45970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0416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45850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19867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97913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31977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79908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03892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600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4243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2041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: Reverse engineering é/era illegal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 - German Trade Secrets Act (TSA)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0937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7701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4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41859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6D6C-BE12-40BD-A9B2-43DEDDE28154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17/10/2023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17/10/2023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17/10/2023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17/10/2023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17/10/2023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17/10/2023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17/10/2023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droaovieira/" TargetMode="External"/><Relationship Id="rId3" Type="http://schemas.openxmlformats.org/officeDocument/2006/relationships/hyperlink" Target="https://www.google.pt/search?q=Pedro+Ant&#243;nio+Oliveira+Vieira" TargetMode="External"/><Relationship Id="rId7" Type="http://schemas.openxmlformats.org/officeDocument/2006/relationships/hyperlink" Target="https://www.eccouncil.org/january-2022-ethical-hacking-leaderboard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pedroaovieira/" TargetMode="External"/><Relationship Id="rId5" Type="http://schemas.openxmlformats.org/officeDocument/2006/relationships/hyperlink" Target="https://www.google.pt/search?q=%22pedro+vieira%22+bosch" TargetMode="External"/><Relationship Id="rId4" Type="http://schemas.openxmlformats.org/officeDocument/2006/relationships/hyperlink" Target="https://www.google.pt/search?q=%22Pedro+Ant%C3%B3nio+Oliveira+Vieira%22" TargetMode="External"/><Relationship Id="rId9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yandex.com/" TargetMode="External"/><Relationship Id="rId3" Type="http://schemas.openxmlformats.org/officeDocument/2006/relationships/hyperlink" Target="https://www.google.com/" TargetMode="External"/><Relationship Id="rId7" Type="http://schemas.openxmlformats.org/officeDocument/2006/relationships/hyperlink" Target="https://www.baidu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uckduckgo.com/?va=n&amp;t=hs&amp;q=%22pedro+vieira%22+bosch&amp;ia=web" TargetMode="External"/><Relationship Id="rId5" Type="http://schemas.openxmlformats.org/officeDocument/2006/relationships/hyperlink" Target="https://www.yahoo.com/" TargetMode="External"/><Relationship Id="rId4" Type="http://schemas.openxmlformats.org/officeDocument/2006/relationships/hyperlink" Target="https://www.bing.com/search?q=%22pedro+vieira%22+bosch" TargetMode="External"/><Relationship Id="rId9" Type="http://schemas.openxmlformats.org/officeDocument/2006/relationships/hyperlink" Target="https://inteltechniques.com/workbook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advanced_search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hrefs.com/blog/google-advanced-search-operator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google-hacking-database" TargetMode="External"/><Relationship Id="rId7" Type="http://schemas.openxmlformats.org/officeDocument/2006/relationships/hyperlink" Target="http://www.googleguide.com/print/adv_op_ref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guide.com/using_advanced_operators.html" TargetMode="External"/><Relationship Id="rId5" Type="http://schemas.openxmlformats.org/officeDocument/2006/relationships/hyperlink" Target="https://www.boxpiper.com/posts/google-dork-list" TargetMode="External"/><Relationship Id="rId4" Type="http://schemas.openxmlformats.org/officeDocument/2006/relationships/hyperlink" Target="https://gbhackers.com/latest-google-dorks-list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speciais.rr.pt/pegada-digital/pedi-os-meus-dados-a-70-empresa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recibo+de+vencimento%22+filetype%3A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ng.com/search?q=%22RECIBO%20DE%20VENCIMENTO%22" TargetMode="External"/><Relationship Id="rId5" Type="http://schemas.openxmlformats.org/officeDocument/2006/relationships/hyperlink" Target="https://de.search.yahoo.com/search?p=%22recibo+de+vencimento%22+filetype%3Apdf" TargetMode="External"/><Relationship Id="rId4" Type="http://schemas.openxmlformats.org/officeDocument/2006/relationships/hyperlink" Target="https://www.bing.com/search?q=%22recibo+de+vencimento%22+filetype%3A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22hacked%20by%22%20site:p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curriculum%20vitae%22%20filetype:pdf%20inurl:uploa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search?q=site:https://www.cm-cantanhede.pt/mcsite/media/upload/2021/%20filetype:pdf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ztXU5ZMDJ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.gov.p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se.gov.pt/Base4/pt/resultados/?type=doc_documentos&amp;id=557734&amp;ext=.pdf" TargetMode="External"/><Relationship Id="rId4" Type="http://schemas.openxmlformats.org/officeDocument/2006/relationships/hyperlink" Target="https://www.base.gov.pt/Base4/pt/detalhe/?type=contratos&amp;id=4976641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stvin.com/vin/Yz6Xk2RyPWGE1xjL9" TargetMode="External"/><Relationship Id="rId3" Type="http://schemas.openxmlformats.org/officeDocument/2006/relationships/hyperlink" Target="https://www.automovelonline.mj.pt/AutoOnlineProd/" TargetMode="External"/><Relationship Id="rId7" Type="http://schemas.openxmlformats.org/officeDocument/2006/relationships/hyperlink" Target="https://www.lastvin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q=certid%C3%A3o+permanente+automovel" TargetMode="External"/><Relationship Id="rId5" Type="http://schemas.openxmlformats.org/officeDocument/2006/relationships/hyperlink" Target="https://www.google.com/search?sca_esv=573754553&amp;q=%2289-qs-04%22&amp;tbm=isch&amp;source=lnms&amp;sa=X&amp;ved=2ahUKEwizmfrzvfqBAxWhQUEAHQh9D7YQ0pQJegQIDRAB&amp;biw=1920&amp;bih=927&amp;dpr=1" TargetMode="External"/><Relationship Id="rId4" Type="http://schemas.openxmlformats.org/officeDocument/2006/relationships/hyperlink" Target="https://www.automovelonline.mj.pt/AutoOnlineProd/FrontOfficeController?action=validaMatricula&amp;url=FrontOfficeController%3Faction%3Dpedidocertidao&amp;contr=FrontOfficeController" TargetMode="External"/><Relationship Id="rId9" Type="http://schemas.openxmlformats.org/officeDocument/2006/relationships/hyperlink" Target="https://www.troyhunt.com/controlling-vehicle-features-of-nissa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f.com.pt/isp/Templates/Atendimento/PesquisaVeiculoSeguro.aspx?FRAMELESS=false&amp;NRNODEGUID=%7b09089E16-115D-4C82-9C64-FDA43D5FF098%7d&amp;NRORIGINALURL=%2fNR%2fexeres%2f019EEB91-E357-4A7C-8BD2-B62293701692%2ehtm&amp;NRCACHEHINT=Gues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sf.com.pt/NR/exeres/36FAA444-8049-428C-8E89-09909A9C1300.htm?matricula=01-ef-34&amp;data=20120703" TargetMode="External"/><Relationship Id="rId4" Type="http://schemas.openxmlformats.org/officeDocument/2006/relationships/hyperlink" Target="https://www.asf.com.pt/NR/exeres/36FAA444-8049-428C-8E89-09909A9C1300.htm?matricula=01-ef-34&amp;data=20220703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acoes.mj.pt/Pesquisa.aspx" TargetMode="External"/><Relationship Id="rId3" Type="http://schemas.openxmlformats.org/officeDocument/2006/relationships/hyperlink" Target="https://www.dges.gov.pt/" TargetMode="External"/><Relationship Id="rId7" Type="http://schemas.openxmlformats.org/officeDocument/2006/relationships/hyperlink" Target="https://dre.tretas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ariodarepublica.pt/dr/pesquisa" TargetMode="External"/><Relationship Id="rId5" Type="http://schemas.openxmlformats.org/officeDocument/2006/relationships/hyperlink" Target="https://www.dgae.medu.pt/informacao-consolidada/listas/concurso-externo-2022-2023-listas-definitivas" TargetMode="External"/><Relationship Id="rId10" Type="http://schemas.openxmlformats.org/officeDocument/2006/relationships/hyperlink" Target="https://servicosonline.inpi.pt/pesquisas/main/marcas.jsp?lang=PT" TargetMode="External"/><Relationship Id="rId4" Type="http://schemas.openxmlformats.org/officeDocument/2006/relationships/hyperlink" Target="https://dges.gov.pt/coloc/2023/" TargetMode="External"/><Relationship Id="rId9" Type="http://schemas.openxmlformats.org/officeDocument/2006/relationships/hyperlink" Target="https://www.tcontas.pt/pt-pt/Transparencia/TabelasJulgamentos/Paginas/tabelas-de-julgamentos.aspx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vortal.biz/public/?SkinName=espap&amp;currentLanguage=en" TargetMode="External"/><Relationship Id="rId3" Type="http://schemas.openxmlformats.org/officeDocument/2006/relationships/hyperlink" Target="https://www.predialonline.pt/" TargetMode="External"/><Relationship Id="rId7" Type="http://schemas.openxmlformats.org/officeDocument/2006/relationships/hyperlink" Target="https://justica.gov.pt/Servicos/Consultar-venda-de-bens-penhorado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squisabenspenhorados.com/leiloes-vendas-financas/default.aspx" TargetMode="External"/><Relationship Id="rId5" Type="http://schemas.openxmlformats.org/officeDocument/2006/relationships/hyperlink" Target="https://vendas.portaldasfinancas.gov.pt/bens/detalheFoto.action?iRepfin=0469&amp;iAno=2022&amp;iNrordem=1&amp;iNrfoto=2" TargetMode="External"/><Relationship Id="rId4" Type="http://schemas.openxmlformats.org/officeDocument/2006/relationships/hyperlink" Target="https://vendas.portaldasfinancas.gov.pt/bens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wsearch.info/" TargetMode="External"/><Relationship Id="rId3" Type="http://schemas.openxmlformats.org/officeDocument/2006/relationships/hyperlink" Target="http://ipinfo.io/ip" TargetMode="External"/><Relationship Id="rId7" Type="http://schemas.openxmlformats.org/officeDocument/2006/relationships/hyperlink" Target="https://stalkface.com/en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arch-advanced" TargetMode="External"/><Relationship Id="rId5" Type="http://schemas.openxmlformats.org/officeDocument/2006/relationships/hyperlink" Target="https://mylocation.org/" TargetMode="External"/><Relationship Id="rId4" Type="http://schemas.openxmlformats.org/officeDocument/2006/relationships/hyperlink" Target="https://www.ip2location.com/" TargetMode="External"/><Relationship Id="rId9" Type="http://schemas.openxmlformats.org/officeDocument/2006/relationships/hyperlink" Target="https://intelx.io/tools?tab=facebook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.me/" TargetMode="External"/><Relationship Id="rId7" Type="http://schemas.openxmlformats.org/officeDocument/2006/relationships/hyperlink" Target="https://tinder.com/@test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echeckup.com/" TargetMode="External"/><Relationship Id="rId5" Type="http://schemas.openxmlformats.org/officeDocument/2006/relationships/hyperlink" Target="https://whatsmyname.app/" TargetMode="External"/><Relationship Id="rId4" Type="http://schemas.openxmlformats.org/officeDocument/2006/relationships/hyperlink" Target="https://namechk.com/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sY32K1s51Y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yandex.com/image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eye.com/" TargetMode="External"/><Relationship Id="rId5" Type="http://schemas.openxmlformats.org/officeDocument/2006/relationships/hyperlink" Target="https://images.search.yahoo.com/" TargetMode="External"/><Relationship Id="rId4" Type="http://schemas.openxmlformats.org/officeDocument/2006/relationships/hyperlink" Target="https://www.bing.com/?scope=image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www.google.pt/maps/place/Pelourinho+de+Penedono/@40.9895398,-7.393798,3a,75y,90t/data=!3m8!1e2!3m6!1sAF1QipNKcbkyPZqIR7UaTaPRMqhMgQcgw3PgP9K4d5Ap!2e10!3e12!6shttps:%2F%2Flh5.googleusercontent.com%2Fp%2FAF1QipNKcbkyPZqIR7UaTaPRMqhMgQcgw3PgP9K4d5Ap%3Dw114-h86-k-no!7i2048!8i1536!4m13!1m7!3m6!1s0x0:0xf575df79e29a8d1d!2zNDDCsDU5JzIzLjgiTiA3wrAyMyc0Mi4yIlc!3b1!8m2!3d40.989952!4d-7.395051!3m4!1s0xd3c9fabd77009a1:0x55f520d68ddf8bdb!8m2!3d40.9895398!4d-7.393798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leanup.pictures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hyperlink" Target="https://www.aperisolve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ntstreetview.com/" TargetMode="External"/><Relationship Id="rId4" Type="http://schemas.openxmlformats.org/officeDocument/2006/relationships/hyperlink" Target="https://www.google.com/maps/@41.5346292,-8.4374104,3a,75y,122.55h,92.31t/data=!3m7!1e1!3m5!1smroURDusIGROf8EMtc8Svg!2e0!6shttps:%2F%2Fstreetviewpixels-pa.googleapis.com%2Fv1%2Fthumbnail%3Fpanoid%3DmroURDusIGROf8EMtc8Svg%26cb_client%3Dmaps_sv.tactile.gps%26w%3D203%26h%3D100%26yaw%3D228.75322%26pitch%3D0%26thumbfov%3D100!7i16384!8i8192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somerandomstuff1.wordpress.com/2019/02/08/geoguessr-the-top-tips-tricks-and-techniques/" TargetMode="External"/><Relationship Id="rId13" Type="http://schemas.openxmlformats.org/officeDocument/2006/relationships/hyperlink" Target="https://livingatlas.arcgis.com/wayback/#active=44710&amp;ext=-8.44504,41.55974,-8.43662,41.56350&amp;localChangesOnly=true" TargetMode="External"/><Relationship Id="rId3" Type="http://schemas.openxmlformats.org/officeDocument/2006/relationships/hyperlink" Target="https://www.google.com/maps" TargetMode="External"/><Relationship Id="rId7" Type="http://schemas.openxmlformats.org/officeDocument/2006/relationships/hyperlink" Target="http://www.dualmaps.com/" TargetMode="External"/><Relationship Id="rId12" Type="http://schemas.openxmlformats.org/officeDocument/2006/relationships/hyperlink" Target="https://livingatlas.arcgis.com/wayback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verpass-turbo.eu/" TargetMode="External"/><Relationship Id="rId11" Type="http://schemas.openxmlformats.org/officeDocument/2006/relationships/hyperlink" Target="https://livingatlas.arcgis.com/" TargetMode="External"/><Relationship Id="rId5" Type="http://schemas.openxmlformats.org/officeDocument/2006/relationships/hyperlink" Target="https://wikimapia.org/" TargetMode="External"/><Relationship Id="rId10" Type="http://schemas.openxmlformats.org/officeDocument/2006/relationships/hyperlink" Target="https://satellites.pro/" TargetMode="External"/><Relationship Id="rId4" Type="http://schemas.openxmlformats.org/officeDocument/2006/relationships/hyperlink" Target="https://www.bing.com/maps/" TargetMode="External"/><Relationship Id="rId9" Type="http://schemas.openxmlformats.org/officeDocument/2006/relationships/hyperlink" Target="https://zoom.earth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oldweb.today/" TargetMode="External"/><Relationship Id="rId3" Type="http://schemas.openxmlformats.org/officeDocument/2006/relationships/hyperlink" Target="https://archive.org/web/" TargetMode="External"/><Relationship Id="rId7" Type="http://schemas.openxmlformats.org/officeDocument/2006/relationships/hyperlink" Target="http://cachedview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chedpages.com/" TargetMode="External"/><Relationship Id="rId5" Type="http://schemas.openxmlformats.org/officeDocument/2006/relationships/hyperlink" Target="http://archive.is/" TargetMode="External"/><Relationship Id="rId4" Type="http://schemas.openxmlformats.org/officeDocument/2006/relationships/hyperlink" Target="https://web.archive.org/web/20230000000000*/www.ipca.pt" TargetMode="External"/><Relationship Id="rId9" Type="http://schemas.openxmlformats.org/officeDocument/2006/relationships/hyperlink" Target="http://timetravel.mementoweb.org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oyhunt.com/tag/ashley-madison/" TargetMode="External"/><Relationship Id="rId4" Type="http://schemas.openxmlformats.org/officeDocument/2006/relationships/hyperlink" Target="https://haveibeenpwned.com/PwnedWebsites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screenshot.label%253AIC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.shodan.io/?query=city%3Abraga" TargetMode="External"/><Relationship Id="rId3" Type="http://schemas.openxmlformats.org/officeDocument/2006/relationships/hyperlink" Target="https://www.shodan.io/explore" TargetMode="External"/><Relationship Id="rId7" Type="http://schemas.openxmlformats.org/officeDocument/2006/relationships/hyperlink" Target="https://www.shodan.io/search?query=remote+desktop+city%3Abraga" TargetMode="External"/><Relationship Id="rId12" Type="http://schemas.openxmlformats.org/officeDocument/2006/relationships/hyperlink" Target="https://www.shodan.io/search?query=contabilidade+country%3Apt" TargetMode="External"/><Relationship Id="rId2" Type="http://schemas.openxmlformats.org/officeDocument/2006/relationships/hyperlink" Target="https://exposure.shodan.io/#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hodan.io/search?query=remote+desktop" TargetMode="External"/><Relationship Id="rId11" Type="http://schemas.openxmlformats.org/officeDocument/2006/relationships/hyperlink" Target="https://www.shodan.io/search?query=%22authentication%3A+disabled%22+%2B+primavera+%2B+country%3Apt" TargetMode="External"/><Relationship Id="rId5" Type="http://schemas.openxmlformats.org/officeDocument/2006/relationships/hyperlink" Target="https://maps.shodan.io/" TargetMode="External"/><Relationship Id="rId10" Type="http://schemas.openxmlformats.org/officeDocument/2006/relationships/hyperlink" Target="https://www.shodan.io/search?query=authentication+disabled+country%3Apt" TargetMode="External"/><Relationship Id="rId4" Type="http://schemas.openxmlformats.org/officeDocument/2006/relationships/hyperlink" Target="https://images.shodan.io/" TargetMode="External"/><Relationship Id="rId9" Type="http://schemas.openxmlformats.org/officeDocument/2006/relationships/hyperlink" Target="https://images.shodan.io/?query=vnc+screenshot.label%3Aloggedin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techniques.com/" TargetMode="External"/><Relationship Id="rId13" Type="http://schemas.openxmlformats.org/officeDocument/2006/relationships/hyperlink" Target="https://www.osintdojo.com/" TargetMode="External"/><Relationship Id="rId18" Type="http://schemas.openxmlformats.org/officeDocument/2006/relationships/hyperlink" Target="https://technisette.com/" TargetMode="External"/><Relationship Id="rId3" Type="http://schemas.openxmlformats.org/officeDocument/2006/relationships/hyperlink" Target="https://github.com/pedroaovieira/osint" TargetMode="External"/><Relationship Id="rId7" Type="http://schemas.openxmlformats.org/officeDocument/2006/relationships/hyperlink" Target="https://www.youtube.com/watch?v=25dzDe4tw3A" TargetMode="External"/><Relationship Id="rId12" Type="http://schemas.openxmlformats.org/officeDocument/2006/relationships/hyperlink" Target="https://www.osintcombine.com/osint-bookmarks" TargetMode="External"/><Relationship Id="rId17" Type="http://schemas.openxmlformats.org/officeDocument/2006/relationships/hyperlink" Target="https://start.me/p/DPYPMz/the-ultimate-osint-collection" TargetMode="External"/><Relationship Id="rId2" Type="http://schemas.openxmlformats.org/officeDocument/2006/relationships/notesSlide" Target="../notesSlides/notesSlide42.xml"/><Relationship Id="rId16" Type="http://schemas.openxmlformats.org/officeDocument/2006/relationships/hyperlink" Target="https://start.me/pages/int/osi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lhix.com/" TargetMode="External"/><Relationship Id="rId11" Type="http://schemas.openxmlformats.org/officeDocument/2006/relationships/hyperlink" Target="https://www.osintcombine.com/" TargetMode="External"/><Relationship Id="rId5" Type="http://schemas.openxmlformats.org/officeDocument/2006/relationships/hyperlink" Target="https://github.com/pedroaovieira/osint/blob/main/presentation/others/AWARENESS.pptx" TargetMode="External"/><Relationship Id="rId15" Type="http://schemas.openxmlformats.org/officeDocument/2006/relationships/hyperlink" Target="https://www.osinttechniques.com/" TargetMode="External"/><Relationship Id="rId10" Type="http://schemas.openxmlformats.org/officeDocument/2006/relationships/hyperlink" Target="https://inteltechniques.com/magazine.html" TargetMode="External"/><Relationship Id="rId19" Type="http://schemas.openxmlformats.org/officeDocument/2006/relationships/hyperlink" Target="https://i-intelligence.eu/uploads/public-documents/OSINT_Handbook_2020.pdf" TargetMode="External"/><Relationship Id="rId4" Type="http://schemas.openxmlformats.org/officeDocument/2006/relationships/hyperlink" Target="https://github.com/pedroaovieira/osint/tree/main/presentation/IPCA" TargetMode="External"/><Relationship Id="rId9" Type="http://schemas.openxmlformats.org/officeDocument/2006/relationships/hyperlink" Target="https://inteltechniques.com/books.html" TargetMode="External"/><Relationship Id="rId14" Type="http://schemas.openxmlformats.org/officeDocument/2006/relationships/hyperlink" Target="https://osintcurio.us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investigator.cybersoc.wales/" TargetMode="External"/><Relationship Id="rId3" Type="http://schemas.openxmlformats.org/officeDocument/2006/relationships/hyperlink" Target="https://www.tracelabs.org/initiatives/search-party" TargetMode="External"/><Relationship Id="rId7" Type="http://schemas.openxmlformats.org/officeDocument/2006/relationships/hyperlink" Target="https://ctf.cybersoc.wales/" TargetMode="External"/><Relationship Id="rId12" Type="http://schemas.openxmlformats.org/officeDocument/2006/relationships/hyperlink" Target="https://blueteamlabs.online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aovieira/osint/tree/main/hacktoria" TargetMode="External"/><Relationship Id="rId11" Type="http://schemas.openxmlformats.org/officeDocument/2006/relationships/hyperlink" Target="https://github.com/pedroaovieira/osint/tree/main/TryHackMe" TargetMode="External"/><Relationship Id="rId5" Type="http://schemas.openxmlformats.org/officeDocument/2006/relationships/hyperlink" Target="https://hacktoria.com/category/contracts/" TargetMode="External"/><Relationship Id="rId10" Type="http://schemas.openxmlformats.org/officeDocument/2006/relationships/hyperlink" Target="https://tryhackme.com/hacktivities?tab=search" TargetMode="External"/><Relationship Id="rId4" Type="http://schemas.openxmlformats.org/officeDocument/2006/relationships/hyperlink" Target="https://github.com/pedroaovieira/osint/blob/main/TraceLabs/README.md" TargetMode="External"/><Relationship Id="rId9" Type="http://schemas.openxmlformats.org/officeDocument/2006/relationships/hyperlink" Target="https://tryhackme.com/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ipher387/osint_stuff_tool_collection" TargetMode="External"/><Relationship Id="rId3" Type="http://schemas.openxmlformats.org/officeDocument/2006/relationships/hyperlink" Target="https://osintframework.com/" TargetMode="External"/><Relationship Id="rId7" Type="http://schemas.openxmlformats.org/officeDocument/2006/relationships/hyperlink" Target="https://technisette.com/p/tool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sinttechniques.com/osint-tools.html" TargetMode="External"/><Relationship Id="rId5" Type="http://schemas.openxmlformats.org/officeDocument/2006/relationships/hyperlink" Target="https://inteltechniques.com/tools/" TargetMode="External"/><Relationship Id="rId10" Type="http://schemas.openxmlformats.org/officeDocument/2006/relationships/hyperlink" Target="https://www.aware-online.com/en/osint-tools/" TargetMode="External"/><Relationship Id="rId4" Type="http://schemas.openxmlformats.org/officeDocument/2006/relationships/hyperlink" Target="https://start.me/p/L1rEYQ/osint4all" TargetMode="External"/><Relationship Id="rId9" Type="http://schemas.openxmlformats.org/officeDocument/2006/relationships/hyperlink" Target="https://osint.link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hyperlink" Target="https://www.aiti.gov.bn/" TargetMode="External"/><Relationship Id="rId4" Type="http://schemas.openxmlformats.org/officeDocument/2006/relationships/notesSlide" Target="../notesSlides/notesSlide4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4WZ_k0vUDM?feature=oembed" TargetMode="External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z.com/2020/02/19/pop-smoke-dead-dies-20-murdered-home-invasion-robbery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IWqvJXKLjg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tails.boum.org/" TargetMode="External"/><Relationship Id="rId3" Type="http://schemas.openxmlformats.org/officeDocument/2006/relationships/hyperlink" Target="https://protonvpn.com/" TargetMode="External"/><Relationship Id="rId7" Type="http://schemas.openxmlformats.org/officeDocument/2006/relationships/hyperlink" Target="https://www.torproject.org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errillamail.com/" TargetMode="External"/><Relationship Id="rId5" Type="http://schemas.openxmlformats.org/officeDocument/2006/relationships/hyperlink" Target="https://www.20minutemail.com/" TargetMode="External"/><Relationship Id="rId4" Type="http://schemas.openxmlformats.org/officeDocument/2006/relationships/hyperlink" Target="https://10minutemail.com/" TargetMode="External"/><Relationship Id="rId9" Type="http://schemas.openxmlformats.org/officeDocument/2006/relationships/hyperlink" Target="https://inteltechniques.com/books.html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ypal.com/" TargetMode="External"/><Relationship Id="rId3" Type="http://schemas.openxmlformats.org/officeDocument/2006/relationships/hyperlink" Target="https://www.virustotal.com/gui/home/upload" TargetMode="External"/><Relationship Id="rId7" Type="http://schemas.openxmlformats.org/officeDocument/2006/relationships/hyperlink" Target="https://www.revolut.com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bnet.pt/site/do" TargetMode="External"/><Relationship Id="rId5" Type="http://schemas.openxmlformats.org/officeDocument/2006/relationships/hyperlink" Target="https://www.cncs.gov.pt/pt/no-more-ransom/" TargetMode="External"/><Relationship Id="rId4" Type="http://schemas.openxmlformats.org/officeDocument/2006/relationships/hyperlink" Target="https://sitereport.netcraft.com/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liciajudiciaria.pt/unc3t/" TargetMode="External"/><Relationship Id="rId3" Type="http://schemas.openxmlformats.org/officeDocument/2006/relationships/hyperlink" Target="https://dre.pt/dre/detalhe/decreto-lei/65-2021-168697988" TargetMode="External"/><Relationship Id="rId7" Type="http://schemas.openxmlformats.org/officeDocument/2006/relationships/hyperlink" Target="https://www.cncs.gov.pt/pt/certp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notificacao-incidentes/" TargetMode="External"/><Relationship Id="rId5" Type="http://schemas.openxmlformats.org/officeDocument/2006/relationships/hyperlink" Target="https://www.cncs.gov.pt/" TargetMode="External"/><Relationship Id="rId4" Type="http://schemas.openxmlformats.org/officeDocument/2006/relationships/hyperlink" Target="https://www.anacom.pt/render.jsp?categoryId=345750" TargetMode="External"/><Relationship Id="rId9" Type="http://schemas.openxmlformats.org/officeDocument/2006/relationships/hyperlink" Target="https://cibercrime.ministeriopublico.pt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2779-E3A8-6AB5-914C-04D078FC0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OSINT</a:t>
            </a:r>
            <a:endParaRPr lang="pt-PT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68D3C-A600-D893-D667-3619BCB6DD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000" dirty="0"/>
              <a:t>Beware. Your data is out there.</a:t>
            </a:r>
          </a:p>
          <a:p>
            <a:r>
              <a:rPr lang="pt-PT" sz="4000" dirty="0"/>
              <a:t>IPCA – 18/10/2023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4194-E45C-A7A4-81D7-2D25FFC6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651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– Open-source intelligence</a:t>
            </a:r>
            <a:br>
              <a:rPr lang="en-US" dirty="0"/>
            </a:br>
            <a:r>
              <a:rPr lang="en-US" dirty="0"/>
              <a:t>	Digital Footprint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Open-source intelligence (OSINT) consiste na recolha e análise de dados obtidos de fontes </a:t>
            </a:r>
            <a:r>
              <a:rPr lang="pt-BR" dirty="0">
                <a:latin typeface="Amasis MT Pro" panose="020B0604020202020204" pitchFamily="18" charset="0"/>
              </a:rPr>
              <a:t>disponíveis ao público em geral, como jornais, revistas científicas e comunição social </a:t>
            </a:r>
            <a:r>
              <a:rPr lang="pt-PT" dirty="0">
                <a:latin typeface="Amasis MT Pro" panose="020B0604020202020204" pitchFamily="18" charset="0"/>
              </a:rPr>
              <a:t>para produzir conhecimento.</a:t>
            </a:r>
          </a:p>
          <a:p>
            <a:pPr marL="0" indent="0">
              <a:buNone/>
            </a:pPr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Colecionar dados de: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motores de busca (Google, …)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redes sociais (Facebook, …)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sites governamentais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mapas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…</a:t>
            </a:r>
            <a:endParaRPr lang="pt-PT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E depois extrair/relacionar/inferir nova informação com maior valor/potencial.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053E-BC73-0E69-399A-009D127D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148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Pesquisar, e voltar a pesquisar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4820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br>
              <a:rPr lang="en-US" dirty="0"/>
            </a:br>
            <a:r>
              <a:rPr lang="en-US" dirty="0"/>
              <a:t>	Let’s OSINT me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Just got a name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Pedro António Oliveira Vieira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Public profile was showing way too much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Certified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b="1" u="sng" cap="none" dirty="0">
                <a:latin typeface="Amasis MT Pro" panose="020B0604020202020204" pitchFamily="18" charset="0"/>
              </a:rPr>
              <a:t>Ethical</a:t>
            </a:r>
            <a:r>
              <a:rPr lang="en-US" cap="none" dirty="0">
                <a:latin typeface="Amasis MT Pro" panose="020B0604020202020204" pitchFamily="18" charset="0"/>
              </a:rPr>
              <a:t> Hacker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My github notes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7" name="Picture 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76D9A650-7D6D-D8C5-DEB1-C584D88C3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5" y="2160589"/>
            <a:ext cx="2143033" cy="35924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2438400" y="293086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DCEAD1-6667-4563-9B30-3B6EF3C80DD7}"/>
              </a:ext>
            </a:extLst>
          </p:cNvPr>
          <p:cNvSpPr/>
          <p:nvPr/>
        </p:nvSpPr>
        <p:spPr>
          <a:xfrm>
            <a:off x="4193799" y="327509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8165D-2C04-4F60-8AEC-CF11BB2A10F2}"/>
              </a:ext>
            </a:extLst>
          </p:cNvPr>
          <p:cNvSpPr/>
          <p:nvPr/>
        </p:nvSpPr>
        <p:spPr>
          <a:xfrm>
            <a:off x="4160208" y="367945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0445BA-7C14-4364-B121-275B5F025BC0}"/>
              </a:ext>
            </a:extLst>
          </p:cNvPr>
          <p:cNvSpPr/>
          <p:nvPr/>
        </p:nvSpPr>
        <p:spPr>
          <a:xfrm>
            <a:off x="2569656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DDB120-0B92-46E6-A409-709C450E8C14}"/>
              </a:ext>
            </a:extLst>
          </p:cNvPr>
          <p:cNvSpPr/>
          <p:nvPr/>
        </p:nvSpPr>
        <p:spPr>
          <a:xfrm>
            <a:off x="4023360" y="504887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7279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 </a:t>
            </a:r>
            <a:br>
              <a:rPr lang="en-US" dirty="0"/>
            </a:br>
            <a:r>
              <a:rPr lang="en-US" dirty="0"/>
              <a:t>	Internet is more than Google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138470" cy="3837539"/>
          </a:xfrm>
        </p:spPr>
        <p:txBody>
          <a:bodyPr>
            <a:no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Motores de busca diferentes </a:t>
            </a:r>
            <a:r>
              <a:rPr lang="pt-PT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</a:t>
            </a:r>
            <a:r>
              <a:rPr lang="pt-PT" cap="none" dirty="0">
                <a:latin typeface="Amasis MT Pro" panose="020B0604020202020204" pitchFamily="18" charset="0"/>
              </a:rPr>
              <a:t> regras/crawlers diferentes </a:t>
            </a:r>
            <a:r>
              <a:rPr lang="pt-PT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 </a:t>
            </a:r>
            <a:r>
              <a:rPr lang="pt-PT" u="sng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resultados diferentes</a:t>
            </a:r>
            <a:endParaRPr lang="pt-PT" u="sng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DuckDuckGo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Baidu (China)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Yandex (Russia)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Podem pedir para serem removidos de um motor de busca, mas não de todos </a:t>
            </a:r>
            <a:r>
              <a:rPr lang="pt-PT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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(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77C7-88B0-E989-901A-DEAE832F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CD142B0-396A-62F2-736C-E6C7FE52108F}"/>
              </a:ext>
            </a:extLst>
          </p:cNvPr>
          <p:cNvSpPr/>
          <p:nvPr/>
        </p:nvSpPr>
        <p:spPr>
          <a:xfrm>
            <a:off x="2251113" y="336289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BE60D25-4ECA-EAE8-D151-FCE6A3B3E53A}"/>
              </a:ext>
            </a:extLst>
          </p:cNvPr>
          <p:cNvSpPr/>
          <p:nvPr/>
        </p:nvSpPr>
        <p:spPr>
          <a:xfrm>
            <a:off x="3086559" y="41763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25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operators</a:t>
            </a:r>
            <a:br>
              <a:rPr lang="en-US" dirty="0"/>
            </a:br>
            <a:r>
              <a:rPr lang="en-US" dirty="0"/>
              <a:t>	</a:t>
            </a:r>
            <a:r>
              <a:rPr lang="pt-PT" dirty="0"/>
              <a:t>Refinar e melhorar a pesquisa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313954" cy="3880773"/>
          </a:xfrm>
        </p:spPr>
        <p:txBody>
          <a:bodyPr>
            <a:normAutofit fontScale="85000" lnSpcReduction="20000"/>
          </a:bodyPr>
          <a:lstStyle/>
          <a:p>
            <a:r>
              <a:rPr lang="en-US" sz="2000" cap="none" dirty="0">
                <a:latin typeface="Amasis MT Pro" panose="020B0604020202020204" pitchFamily="18" charset="0"/>
              </a:rPr>
              <a:t>Google Advanced Search (</a:t>
            </a:r>
            <a:r>
              <a:rPr lang="en-US" sz="20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2000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900" b="1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filetype</a:t>
            </a:r>
            <a:r>
              <a:rPr lang="en-US" sz="1900" cap="none" dirty="0">
                <a:latin typeface="Amasis MT Pro" panose="020B0604020202020204" pitchFamily="18" charset="0"/>
              </a:rPr>
              <a:t>: search your results based on the file extension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cache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allows you to view cached version of the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URL.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the results to pages containing the word specified in the URL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allintitle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title.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: This operator searches websites or pages that contain links to the specified website or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info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the specified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location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a specific location.</a:t>
            </a:r>
          </a:p>
          <a:p>
            <a:endParaRPr lang="en-US" sz="1200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42 Advanced Operators</a:t>
            </a:r>
            <a:r>
              <a:rPr lang="en-US" sz="1900" cap="none" dirty="0">
                <a:latin typeface="Amasis MT Pro" panose="020B0604020202020204" pitchFamily="18" charset="0"/>
              </a:rPr>
              <a:t> (</a:t>
            </a:r>
            <a:r>
              <a:rPr lang="en-US" sz="19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5B21-29B3-CB73-8039-9B3ACB9B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B402209-9BFD-3D5A-EFED-783829FE1682}"/>
              </a:ext>
            </a:extLst>
          </p:cNvPr>
          <p:cNvSpPr/>
          <p:nvPr/>
        </p:nvSpPr>
        <p:spPr>
          <a:xfrm>
            <a:off x="4024603" y="223106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89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  <a:br>
              <a:rPr lang="en-US" dirty="0"/>
            </a:br>
            <a:r>
              <a:rPr lang="en-US" dirty="0"/>
              <a:t>	</a:t>
            </a:r>
            <a:r>
              <a:rPr lang="pt-BR" dirty="0"/>
              <a:t>Refinar e melhorar a pesquisa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Hacking Database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gbhackers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google-dork-list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Guide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Reference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1BFE898-47AF-4F26-8B46-CE16335C5EBA}"/>
              </a:ext>
            </a:extLst>
          </p:cNvPr>
          <p:cNvSpPr/>
          <p:nvPr/>
        </p:nvSpPr>
        <p:spPr>
          <a:xfrm>
            <a:off x="4253516" y="22828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9448B-2B32-EA31-9CBD-25194754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76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Awareness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1932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Quem és tu ?</a:t>
            </a:r>
            <a:br>
              <a:rPr lang="pt-PT" dirty="0"/>
            </a:br>
            <a:r>
              <a:rPr lang="pt-PT" dirty="0"/>
              <a:t>	</a:t>
            </a:r>
            <a:r>
              <a:rPr lang="pt-PT" u="sng" dirty="0"/>
              <a:t>Pesquisa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Pesquisem o vosso nome e analisem os resultados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Como viram a pesquisa pode ser melhorada</a:t>
            </a:r>
          </a:p>
          <a:p>
            <a:pPr marL="0" indent="0">
              <a:buNone/>
            </a:pPr>
            <a:endParaRPr lang="pt-PT" sz="1100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Alguns resultados podem/vão incluir: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Família e amigos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Entidade empregadora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Registos escolares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BI – Número do bilhete de identidade/cartão de cidadão (sim, estão públicos)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NIF – Número de identificação fiscal</a:t>
            </a:r>
          </a:p>
          <a:p>
            <a:endParaRPr lang="pt-PT" sz="11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Tipicamente esta informação permite </a:t>
            </a:r>
            <a:r>
              <a:rPr lang="pt-PT" b="1" cap="none" dirty="0">
                <a:latin typeface="Amasis MT Pro" panose="020B0604020202020204" pitchFamily="18" charset="0"/>
              </a:rPr>
              <a:t>validar a identidade </a:t>
            </a:r>
            <a:r>
              <a:rPr lang="pt-PT" cap="none" dirty="0">
                <a:latin typeface="Amasis MT Pro" panose="020B0604020202020204" pitchFamily="18" charset="0"/>
              </a:rPr>
              <a:t>numa chamada telefónica.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D0C86-5F63-724F-817A-D215F41A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2877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Awareness</a:t>
            </a:r>
            <a:br>
              <a:rPr lang="pt-PT" dirty="0"/>
            </a:br>
            <a:r>
              <a:rPr lang="pt-PT" dirty="0"/>
              <a:t>	A internet sabe mais do que imaginas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353075" cy="3880773"/>
          </a:xfrm>
        </p:spPr>
        <p:txBody>
          <a:bodyPr>
            <a:no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Informação publicada em modo privado pode ser tornada pública por outra pessoa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Quando a informação é publicada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Mostra onde e quando (hábitos e rotinas)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Informação nas fotografias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Meta dados / Geolocalização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O que as empresas sabem sobre nós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O que ensinamos aos nossos filhos ? Ensinamos ?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Eles estão expostos a 5,19 biliões de pessoas (64,6% da população mundial).</a:t>
            </a:r>
          </a:p>
          <a:p>
            <a:r>
              <a:rPr lang="pt-PT" dirty="0">
                <a:latin typeface="Amasis MT Pro" panose="020B0604020202020204" pitchFamily="18" charset="0"/>
              </a:rPr>
              <a:t>Redes Sociais</a:t>
            </a:r>
            <a:endParaRPr lang="pt-PT" cap="none" dirty="0">
              <a:latin typeface="Amasis MT Pro" panose="020B0604020202020204" pitchFamily="18" charset="0"/>
            </a:endParaRP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Se não tens uma conta numa rede social, eu posso criar uma </a:t>
            </a:r>
            <a:r>
              <a:rPr lang="pt-PT" dirty="0">
                <a:latin typeface="Amasis MT Pro" panose="020B0604020202020204" pitchFamily="18" charset="0"/>
              </a:rPr>
              <a:t>por ti e contactar os teus amigos</a:t>
            </a:r>
            <a:r>
              <a:rPr lang="pt-PT" cap="none" dirty="0">
                <a:latin typeface="Amasis MT Pro" panose="020B0604020202020204" pitchFamily="18" charset="0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FB715-A425-98B4-7A79-24B8B14E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9F4E973-B457-67A0-CB22-9AABFA5AFA5F}"/>
              </a:ext>
            </a:extLst>
          </p:cNvPr>
          <p:cNvSpPr/>
          <p:nvPr/>
        </p:nvSpPr>
        <p:spPr>
          <a:xfrm>
            <a:off x="5287544" y="422465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981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1240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0" y="3899140"/>
            <a:ext cx="6840000" cy="2652581"/>
          </a:xfrm>
          <a:solidFill>
            <a:schemeClr val="tx1">
              <a:alpha val="80000"/>
            </a:schemeClr>
          </a:solidFill>
        </p:spPr>
        <p:txBody>
          <a:bodyPr>
            <a:normAutofit fontScale="90000"/>
          </a:bodyPr>
          <a:lstStyle/>
          <a:p>
            <a:r>
              <a:rPr lang="pt-PT" sz="1430" spc="0" dirty="0">
                <a:effectLst/>
                <a:latin typeface="+mn-lt"/>
              </a:rPr>
              <a:t>O IPCA, hoje uma instituição consolidada, reconhecida a nível nacional e internacional, pela qualidade da sua formação, da sua </a:t>
            </a:r>
            <a:r>
              <a:rPr lang="pt-PT" sz="1430" b="1" spc="0" dirty="0">
                <a:effectLst/>
                <a:latin typeface="+mn-lt"/>
              </a:rPr>
              <a:t>investigação</a:t>
            </a:r>
            <a:r>
              <a:rPr lang="pt-PT" sz="1430" spc="0" dirty="0">
                <a:effectLst/>
                <a:latin typeface="+mn-lt"/>
              </a:rPr>
              <a:t> e </a:t>
            </a:r>
            <a:r>
              <a:rPr lang="pt-PT" sz="1430" b="1" spc="0" dirty="0">
                <a:effectLst/>
                <a:latin typeface="+mn-lt"/>
              </a:rPr>
              <a:t>produção científica</a:t>
            </a:r>
            <a:r>
              <a:rPr lang="pt-PT" sz="1430" spc="0" dirty="0">
                <a:effectLst/>
                <a:latin typeface="+mn-lt"/>
              </a:rPr>
              <a:t>, bem como da sua interação com a comunidade, contribui fortemente para o desenvolvimento da região. </a:t>
            </a:r>
            <a:br>
              <a:rPr lang="pt-PT" sz="1430" spc="0" dirty="0">
                <a:effectLst/>
                <a:latin typeface="+mn-lt"/>
              </a:rPr>
            </a:br>
            <a:br>
              <a:rPr lang="pt-PT" sz="1430" spc="0" dirty="0">
                <a:effectLst/>
                <a:latin typeface="+mn-lt"/>
              </a:rPr>
            </a:br>
            <a:r>
              <a:rPr lang="pt-PT" sz="1430" spc="0" dirty="0">
                <a:effectLst/>
                <a:latin typeface="+mn-lt"/>
              </a:rPr>
              <a:t>Em 2023, o IPCA conta com </a:t>
            </a:r>
            <a:r>
              <a:rPr lang="pt-PT" sz="1430" b="1" spc="0" dirty="0">
                <a:effectLst/>
                <a:latin typeface="+mn-lt"/>
              </a:rPr>
              <a:t>seis Escolas Superiores</a:t>
            </a:r>
            <a:r>
              <a:rPr lang="pt-PT" sz="1430" spc="0" dirty="0">
                <a:effectLst/>
                <a:latin typeface="+mn-lt"/>
              </a:rPr>
              <a:t> e cerca de </a:t>
            </a:r>
            <a:r>
              <a:rPr lang="pt-PT" sz="1430" b="1" spc="0" dirty="0">
                <a:effectLst/>
                <a:latin typeface="+mn-lt"/>
              </a:rPr>
              <a:t>6.700 estudantes</a:t>
            </a:r>
            <a:r>
              <a:rPr lang="pt-PT" sz="1430" spc="0" dirty="0">
                <a:effectLst/>
                <a:latin typeface="+mn-lt"/>
              </a:rPr>
              <a:t> inscritos nos vários ciclos de estudos oferecidos (</a:t>
            </a:r>
            <a:r>
              <a:rPr lang="pt-PT" sz="1430" spc="0" dirty="0" err="1">
                <a:effectLst/>
                <a:latin typeface="+mn-lt"/>
              </a:rPr>
              <a:t>CTeSP</a:t>
            </a:r>
            <a:r>
              <a:rPr lang="pt-PT" sz="1430" spc="0" dirty="0">
                <a:effectLst/>
                <a:latin typeface="+mn-lt"/>
              </a:rPr>
              <a:t>, licenciaturas, mestrados e pós-graduações), com um </a:t>
            </a:r>
            <a:r>
              <a:rPr lang="pt-PT" sz="1430" b="1" spc="0" dirty="0">
                <a:effectLst/>
                <a:latin typeface="+mn-lt"/>
              </a:rPr>
              <a:t>Campus em </a:t>
            </a:r>
            <a:r>
              <a:rPr lang="pt-PT" sz="1430" b="1" spc="0">
                <a:effectLst/>
                <a:latin typeface="+mn-lt"/>
              </a:rPr>
              <a:t>Barcelos</a:t>
            </a:r>
            <a:r>
              <a:rPr lang="pt-PT" sz="1430" spc="0">
                <a:effectLst/>
                <a:latin typeface="+mn-lt"/>
              </a:rPr>
              <a:t> de </a:t>
            </a:r>
            <a:r>
              <a:rPr lang="pt-PT" sz="1430" spc="0" dirty="0">
                <a:effectLst/>
                <a:latin typeface="+mn-lt"/>
              </a:rPr>
              <a:t>cerca de 11 hectares e instalações (polos) em mais cinco concelhos do vale do Cávado e do vale do Ave (Braga, Guimarães, Famalicão, Esposende e Vila Verde).</a:t>
            </a:r>
            <a:br>
              <a:rPr lang="en-US" sz="1430" spc="0" dirty="0">
                <a:latin typeface="+mn-lt"/>
              </a:rPr>
            </a:br>
            <a:endParaRPr lang="en-US" sz="1430" spc="0" dirty="0">
              <a:latin typeface="+mn-lt"/>
            </a:endParaRPr>
          </a:p>
        </p:txBody>
      </p:sp>
      <p:pic>
        <p:nvPicPr>
          <p:cNvPr id="3" name="Picture 2" descr="A black background with green and blue text&#10;&#10;Description automatically generated">
            <a:extLst>
              <a:ext uri="{FF2B5EF4-FFF2-40B4-BE49-F238E27FC236}">
                <a16:creationId xmlns:a16="http://schemas.microsoft.com/office/drawing/2014/main" id="{275DEB81-B303-9F4A-CE10-1C17B80D5F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09" y="122548"/>
            <a:ext cx="3295291" cy="8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</a:t>
            </a:r>
            <a:br>
              <a:rPr lang="pt-PT" dirty="0"/>
            </a:br>
            <a:r>
              <a:rPr lang="pt-PT" dirty="0"/>
              <a:t>	Recibo Vencimento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94774"/>
          </a:xfrm>
        </p:spPr>
        <p:txBody>
          <a:bodyPr>
            <a:noAutofit/>
          </a:bodyPr>
          <a:lstStyle/>
          <a:p>
            <a:r>
              <a:rPr lang="pt-PT" b="1" cap="none" dirty="0">
                <a:latin typeface="Amasis MT Pro" panose="020B0604020202020204" pitchFamily="18" charset="0"/>
              </a:rPr>
              <a:t>Não abrir links só porque estão disponíveis.</a:t>
            </a:r>
            <a:r>
              <a:rPr lang="pt-PT" cap="none" dirty="0">
                <a:latin typeface="Amasis MT Pro" panose="020B0604020202020204" pitchFamily="18" charset="0"/>
              </a:rPr>
              <a:t>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É como entrar numa casa só porque a porta está aberta. Fariam isso ?</a:t>
            </a:r>
          </a:p>
          <a:p>
            <a:endParaRPr lang="pt-PT" sz="1000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Google Search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Bing Search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Yahoo Search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“recibo de vencimento” filetype:pdf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“recibo de vencimento” – texto a pesquisar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– ficheiros do tipo pdf</a:t>
            </a:r>
          </a:p>
          <a:p>
            <a:pPr marL="0" indent="0">
              <a:buNone/>
            </a:pPr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Informação disponível nos recibos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Nome completo, morada, </a:t>
            </a:r>
            <a:r>
              <a:rPr lang="pt-PT" sz="1800" dirty="0" err="1">
                <a:latin typeface="Amasis MT Pro" panose="020B0604020202020204" pitchFamily="18" charset="0"/>
              </a:rPr>
              <a:t>nif</a:t>
            </a:r>
            <a:r>
              <a:rPr lang="pt-PT" sz="1800" dirty="0">
                <a:latin typeface="Amasis MT Pro" panose="020B0604020202020204" pitchFamily="18" charset="0"/>
              </a:rPr>
              <a:t>, </a:t>
            </a:r>
            <a:r>
              <a:rPr lang="pt-PT" sz="1800" dirty="0" err="1">
                <a:latin typeface="Amasis MT Pro" panose="020B0604020202020204" pitchFamily="18" charset="0"/>
              </a:rPr>
              <a:t>nib</a:t>
            </a:r>
            <a:r>
              <a:rPr lang="pt-PT" sz="1800" dirty="0">
                <a:latin typeface="Amasis MT Pro" panose="020B0604020202020204" pitchFamily="18" charset="0"/>
              </a:rPr>
              <a:t>, estado civil, número de filhos, ...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53114" y="332201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A7B4EDA-A0E9-1675-BE9B-DC0083711EA3}"/>
              </a:ext>
            </a:extLst>
          </p:cNvPr>
          <p:cNvSpPr/>
          <p:nvPr/>
        </p:nvSpPr>
        <p:spPr>
          <a:xfrm>
            <a:off x="5096992" y="59542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07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 </a:t>
            </a: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 Hacked Websites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“hacked by” site:pt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“hacked by” – texto a pesquisar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site:pt – apenas sites portugueses (domínios portugueses)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Cerca de  10.000 resultados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Sites / páginas que foram “tagged”/”assinadas”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Ataque e alteração de conteúdos para mostrar capacidades – comparável ao street tagging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79AB3F5-3AB4-4EE7-9BBC-D29A6B9B361B}"/>
              </a:ext>
            </a:extLst>
          </p:cNvPr>
          <p:cNvSpPr/>
          <p:nvPr/>
        </p:nvSpPr>
        <p:spPr>
          <a:xfrm>
            <a:off x="3135086" y="227293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08D39-5C1D-256A-7FD3-458EF467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116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</a:t>
            </a:r>
            <a:br>
              <a:rPr lang="en-US" dirty="0"/>
            </a:br>
            <a:r>
              <a:rPr lang="en-US" dirty="0"/>
              <a:t>	Curriculum Vitae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89426"/>
            <a:ext cx="8596668" cy="3880773"/>
          </a:xfrm>
        </p:spPr>
        <p:txBody>
          <a:bodyPr>
            <a:no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Google Search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 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Search - List site/directories contents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“curriculum vitae” filetype:pdf inurl:upload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“curriculum vitae” – texto a pesquisar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–ficheiros do tipo pdf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inurl:upload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Curriculum Vitae</a:t>
            </a:r>
          </a:p>
          <a:p>
            <a:pPr lvl="1"/>
            <a:r>
              <a:rPr lang="pt-PT" sz="1800" cap="none" dirty="0">
                <a:latin typeface="Amasis MT Pro" panose="020B0604020202020204" pitchFamily="18" charset="0"/>
              </a:rPr>
              <a:t>Enviar CV com demasiada informação – O que é demasiado ? </a:t>
            </a:r>
            <a:r>
              <a:rPr lang="pt-PT" sz="1800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pt-PT" sz="1800" cap="none" dirty="0">
              <a:latin typeface="Amasis MT Pro" panose="020B0604020202020204" pitchFamily="18" charset="0"/>
            </a:endParaRPr>
          </a:p>
          <a:p>
            <a:pPr lvl="2"/>
            <a:r>
              <a:rPr lang="pt-PT" sz="1600" cap="none" dirty="0">
                <a:latin typeface="Amasis MT Pro" panose="020B0604020202020204" pitchFamily="18" charset="0"/>
              </a:rPr>
              <a:t>Morada –Street </a:t>
            </a:r>
            <a:r>
              <a:rPr lang="pt-PT" sz="1600" cap="none" dirty="0" err="1">
                <a:latin typeface="Amasis MT Pro" panose="020B0604020202020204" pitchFamily="18" charset="0"/>
              </a:rPr>
              <a:t>View</a:t>
            </a:r>
            <a:endParaRPr lang="pt-PT" sz="1600" cap="none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Phishing de informação profissional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Anúncios de emprego falsos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81106" y="23236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6168129" y="27195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2139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Histórias verídicas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9801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Refeição saudável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Alguém publicou uma foto de uma refeição saudável durante o COVID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Trabalho remoto passou a ser normal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As regras de conduta nem sempre se aplicam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Portátil da empresa estava na fotografia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Ampliando a foto é possível ler emails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Informação confidencial da empresa poia ser vazada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No email era possível obter informação pessoal de outras pessoas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Social Media Apps usam OCR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Significa que essas empresas também estão a ler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E todos as outras pessoas nessa rede social podiam aceder a essa informação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7922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Férias descansadas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Finalmente as férias merecidas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Demasiados amigos no local de destino.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Com quem estar ? Não avisei ninguém, férias só com a família.</a:t>
            </a:r>
            <a:endParaRPr lang="pt-PT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Publiquei uma foto numa rede social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Amigos foram alertados que eu estava na zona.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Amigo na zona ligou-me para nos encontrarmos.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Toda a gente ficou a saber que eu não estava em casa.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Ladrões adoram este tipo de informação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Perfil não é público. Pelo menos acho que não é (regras mudam)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Alguém podia ter partilhado a foto com o resto do mundo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6458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Crédito de loja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Comprar um livro quase sem precisar de dinheiro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Como consegui dinheiro tendo a informação certa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Empregado da loja questionou acerca de cartão de fidelidade de loja</a:t>
            </a:r>
            <a:endParaRPr lang="pt-PT" dirty="0">
              <a:latin typeface="Amasis MT Pro" panose="020B0604020202020204" pitchFamily="18" charset="0"/>
            </a:endParaRP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Informação certa: número de telemóvel e nome completo</a:t>
            </a:r>
            <a:endParaRPr lang="pt-PT" dirty="0">
              <a:latin typeface="Amasis MT Pro" panose="020B0604020202020204" pitchFamily="18" charset="0"/>
            </a:endParaRP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Empregado validou a existência de cartão e sugeriu o uso do crédito no cartão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Aceitei e pouco restou para pagar</a:t>
            </a:r>
          </a:p>
          <a:p>
            <a:pPr lvl="1"/>
            <a:r>
              <a:rPr lang="pt-BR" dirty="0">
                <a:latin typeface="Amasis MT Pro" panose="020B0604020202020204" pitchFamily="18" charset="0"/>
              </a:rPr>
              <a:t>Número de telemóvel e nome completo não eram meus</a:t>
            </a:r>
            <a:r>
              <a:rPr lang="pt-PT" dirty="0">
                <a:latin typeface="Amasis MT Pro" panose="020B0604020202020204" pitchFamily="18" charset="0"/>
              </a:rPr>
              <a:t> </a:t>
            </a:r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5419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Informação de cliente – RGPD onde </a:t>
            </a:r>
            <a:r>
              <a:rPr lang="pt-PT" dirty="0" err="1"/>
              <a:t>páras</a:t>
            </a:r>
            <a:r>
              <a:rPr lang="pt-P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Número de Identificação Fiscal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Pedido de fatura com NIF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Fatura preenchida com: 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Nome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Morada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Número de Telemóvel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Atualização de dados de cliente no balcão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Email e Morada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Devolução de equipamentos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Na devolução de equipamento foi solicitado o cartão de cidadão ?</a:t>
            </a:r>
          </a:p>
          <a:p>
            <a:pPr lvl="1"/>
            <a:endParaRPr lang="pt-PT" dirty="0">
              <a:latin typeface="Amasis MT Pro" panose="020B06040202020202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3540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 Captura de ecrã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cap="none" dirty="0">
                <a:latin typeface="Amasis MT Pro" panose="020B0604020202020204" pitchFamily="18" charset="0"/>
              </a:rPr>
              <a:t>Como funciona a internet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1 – Inserir endereço no navegador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2 - Página é pedida e descarregada da internet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3 – Página é apresentada no navegador (página é previamente descarregada)</a:t>
            </a:r>
            <a:endParaRPr lang="pt-PT" cap="none" dirty="0">
              <a:latin typeface="Amasis MT Pro" panose="020B0604020202020204" pitchFamily="18" charset="0"/>
            </a:endParaRP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Revelar texto do campo da password</a:t>
            </a:r>
          </a:p>
          <a:p>
            <a:r>
              <a:rPr lang="pt-PT" dirty="0">
                <a:latin typeface="Amasis MT Pro" panose="020B0604020202020204" pitchFamily="18" charset="0"/>
              </a:rPr>
              <a:t>Foi você que pediu uma captura de ecrã?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Já envio, depois de alterar uns dados </a:t>
            </a:r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04B1-52D7-997A-DC50-8C5CABA5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082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Portugal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939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$</a:t>
            </a:r>
            <a:r>
              <a:rPr lang="en-US" dirty="0" err="1"/>
              <a:t>whoami</a:t>
            </a:r>
            <a:br>
              <a:rPr lang="en-US" dirty="0"/>
            </a:br>
            <a:r>
              <a:rPr lang="en-US" dirty="0"/>
              <a:t>	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F084FAA-7C8E-4A18-9DB5-77BB5597F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r>
              <a:rPr lang="pt-PT" dirty="0"/>
              <a:t>Pedro Vieira</a:t>
            </a:r>
          </a:p>
          <a:p>
            <a:r>
              <a:rPr lang="pt-PT" dirty="0"/>
              <a:t>Engenheiro de segurança na Bosch</a:t>
            </a:r>
          </a:p>
          <a:p>
            <a:r>
              <a:rPr lang="pt-PT" dirty="0"/>
              <a:t>Certified Ethical Hacker</a:t>
            </a:r>
          </a:p>
          <a:p>
            <a:r>
              <a:rPr lang="pt-PT" dirty="0"/>
              <a:t>Licenciado na Universidade do Minho</a:t>
            </a:r>
          </a:p>
          <a:p>
            <a:endParaRPr lang="pt-PT" dirty="0"/>
          </a:p>
          <a:p>
            <a:r>
              <a:rPr lang="pt-PT" dirty="0"/>
              <a:t>Livestream (</a:t>
            </a:r>
            <a:r>
              <a:rPr lang="pt-PT" dirty="0">
                <a:hlinkClick r:id="rId3"/>
              </a:rPr>
              <a:t>Youtube</a:t>
            </a:r>
            <a:r>
              <a:rPr lang="pt-PT" dirty="0"/>
              <a:t>)</a:t>
            </a:r>
          </a:p>
          <a:p>
            <a:endParaRPr lang="pt-PT" dirty="0"/>
          </a:p>
          <a:p>
            <a:r>
              <a:rPr lang="pt-PT" dirty="0"/>
              <a:t>18 outubro | 14H30 | Auditório EST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B0A2DBFC-D52C-13C1-E4EE-704F3F7A9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4830"/>
            <a:ext cx="2911077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78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pt-PT" dirty="0"/>
              <a:t>	Portugal – Contratos públicos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Portal BASE - Contratos Públicos Online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Exemplo (</a:t>
            </a:r>
            <a:r>
              <a:rPr lang="pt-PT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PDF de contrato com informação rasurada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Abrir com um leitor de pdf e apagar as caixas “rasuradas”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Nome do colaborador que editou o documento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Informação na UA, </a:t>
            </a:r>
            <a:r>
              <a:rPr lang="pt-PT" dirty="0" err="1">
                <a:latin typeface="Amasis MT Pro" panose="020B0604020202020204" pitchFamily="18" charset="0"/>
              </a:rPr>
              <a:t>LinkedIn</a:t>
            </a:r>
            <a:r>
              <a:rPr lang="pt-PT" dirty="0">
                <a:latin typeface="Amasis MT Pro" panose="020B0604020202020204" pitchFamily="18" charset="0"/>
              </a:rPr>
              <a:t>, Facebook, …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Meta dados: “KONICA MINOLTA </a:t>
            </a:r>
            <a:r>
              <a:rPr lang="pt-PT" dirty="0" err="1">
                <a:latin typeface="Amasis MT Pro" panose="020B0604020202020204" pitchFamily="18" charset="0"/>
              </a:rPr>
              <a:t>bizhub</a:t>
            </a:r>
            <a:r>
              <a:rPr lang="pt-PT" dirty="0">
                <a:latin typeface="Amasis MT Pro" panose="020B0604020202020204" pitchFamily="18" charset="0"/>
              </a:rPr>
              <a:t> C454”</a:t>
            </a:r>
          </a:p>
          <a:p>
            <a:r>
              <a:rPr lang="pt-PT" dirty="0">
                <a:latin typeface="Amasis MT Pro" panose="020B0604020202020204" pitchFamily="18" charset="0"/>
              </a:rPr>
              <a:t>Informação vazada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Nome completo, </a:t>
            </a:r>
            <a:r>
              <a:rPr lang="pt-PT" dirty="0" err="1">
                <a:latin typeface="Amasis MT Pro" panose="020B0604020202020204" pitchFamily="18" charset="0"/>
              </a:rPr>
              <a:t>nif</a:t>
            </a:r>
            <a:r>
              <a:rPr lang="pt-PT" dirty="0">
                <a:latin typeface="Amasis MT Pro" panose="020B0604020202020204" pitchFamily="18" charset="0"/>
              </a:rPr>
              <a:t>, morada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6B1DE8-9A64-4434-9657-224222D6C14F}"/>
              </a:ext>
            </a:extLst>
          </p:cNvPr>
          <p:cNvSpPr/>
          <p:nvPr/>
        </p:nvSpPr>
        <p:spPr>
          <a:xfrm>
            <a:off x="2917998" y="26455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3D1FA-EB15-5AA1-D75C-75DBE5FE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9205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pt-PT" dirty="0"/>
              <a:t>	Portugal – Informação automóvel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Automóvel On-line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Certidão Permanente Automóvel (</a:t>
            </a:r>
            <a:r>
              <a:rPr lang="pt-PT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Matrícula : “89-QS-04”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Resultado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Brand: MERCEDES-BENZ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VIN: WDD2221631A248762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Exemplo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cap="none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Informação automóvel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Exemplo (</a:t>
            </a:r>
            <a:r>
              <a:rPr lang="pt-PT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Informação: marca, modelo, local, pintura, data entrega, extras, …</a:t>
            </a:r>
            <a:endParaRPr lang="pt-PT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Hackear à distância do mundo pelo VIN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E2B9CB0-427A-4C20-8368-D171D44FD71B}"/>
              </a:ext>
            </a:extLst>
          </p:cNvPr>
          <p:cNvSpPr/>
          <p:nvPr/>
        </p:nvSpPr>
        <p:spPr>
          <a:xfrm>
            <a:off x="4720046" y="253419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3310C08-B5CE-403C-8383-55E43712EA95}"/>
              </a:ext>
            </a:extLst>
          </p:cNvPr>
          <p:cNvSpPr/>
          <p:nvPr/>
        </p:nvSpPr>
        <p:spPr>
          <a:xfrm>
            <a:off x="2743827" y="494646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C87F3D-A99D-4998-9CA8-03BB7D5A9F0C}"/>
              </a:ext>
            </a:extLst>
          </p:cNvPr>
          <p:cNvSpPr/>
          <p:nvPr/>
        </p:nvSpPr>
        <p:spPr>
          <a:xfrm>
            <a:off x="5439748" y="560147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142AE-521D-BEEE-B726-455FB63F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31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7C2F2B5-C9BF-0D04-097C-174640479AE5}"/>
              </a:ext>
            </a:extLst>
          </p:cNvPr>
          <p:cNvSpPr/>
          <p:nvPr/>
        </p:nvSpPr>
        <p:spPr>
          <a:xfrm>
            <a:off x="3444863" y="223872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CD6CC1-3D46-9CFA-7E0A-4E197A6D439E}"/>
              </a:ext>
            </a:extLst>
          </p:cNvPr>
          <p:cNvSpPr/>
          <p:nvPr/>
        </p:nvSpPr>
        <p:spPr>
          <a:xfrm>
            <a:off x="4191311" y="286387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C40A03A-F5D2-EDD7-5021-99457A3DDB3D}"/>
              </a:ext>
            </a:extLst>
          </p:cNvPr>
          <p:cNvSpPr/>
          <p:nvPr/>
        </p:nvSpPr>
        <p:spPr>
          <a:xfrm>
            <a:off x="2783015" y="405839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2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pt-PT" dirty="0"/>
              <a:t>	Portugal – Informação Seguros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ASF – Autoridade de Supervisão de Seguros e Fundos de Pensões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Exemplo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Matrícula : “01-EF-34”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Data : “03-07-2022”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Exemplo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Matrícula : “01-EF-34”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Data : “03-07-2012”</a:t>
            </a:r>
          </a:p>
          <a:p>
            <a:r>
              <a:rPr lang="pt-PT" dirty="0">
                <a:latin typeface="Amasis MT Pro" panose="020B0604020202020204" pitchFamily="18" charset="0"/>
              </a:rPr>
              <a:t>Companhia de seguros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Atual e anteriores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Duração do contrato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Número da apólice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Será possível obter a informação para todas as matrículas ????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8E714EA-D9F8-4DDC-ACCB-8454B1299151}"/>
              </a:ext>
            </a:extLst>
          </p:cNvPr>
          <p:cNvSpPr/>
          <p:nvPr/>
        </p:nvSpPr>
        <p:spPr>
          <a:xfrm>
            <a:off x="7750629" y="223810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0AE6-A22F-FC2B-9201-B90243AE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6471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DGES - Direção-Geral de Ensino Superior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DGAE - Direção – Geral da Administração Escolar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DRE - Diário da República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Search DRE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Ministério da Justiça – Publicações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Tribunal de Contas (</a:t>
            </a:r>
            <a:r>
              <a:rPr lang="pt-PT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Instituto Nacional da Propriedade Industrial (</a:t>
            </a:r>
            <a:r>
              <a:rPr lang="pt-PT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6307287" y="256026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6049929" y="223105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33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7BB557B-0C03-1878-F32D-4A9702DD5672}"/>
              </a:ext>
            </a:extLst>
          </p:cNvPr>
          <p:cNvSpPr/>
          <p:nvPr/>
        </p:nvSpPr>
        <p:spPr>
          <a:xfrm>
            <a:off x="4975668" y="41906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DEED757-27E6-DC2F-7FF7-EC9F0533BD4B}"/>
              </a:ext>
            </a:extLst>
          </p:cNvPr>
          <p:cNvSpPr/>
          <p:nvPr/>
        </p:nvSpPr>
        <p:spPr>
          <a:xfrm>
            <a:off x="5720441" y="556024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7F49D8A-DF67-8FFD-A0E9-926D64B8FABC}"/>
              </a:ext>
            </a:extLst>
          </p:cNvPr>
          <p:cNvSpPr/>
          <p:nvPr/>
        </p:nvSpPr>
        <p:spPr>
          <a:xfrm>
            <a:off x="3075465" y="35503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91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Registo Predial Online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Finanças - Penhorados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Example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Search Penhorados –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Ministério da Justiça - Penhorados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Plataforma Eletrónica de Compras (Administração Pública)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Informação vazada: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Nomes completos, moradas, NIF, Empresa, …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4975668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2743827" y="331392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9608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3398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What’s my IP?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Ip2Location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Mylocation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Twitter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Twitter Advanced Search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Facebook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StalkFace 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Sowdust Github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IntelligenceX Facebook Search (</a:t>
            </a:r>
            <a:r>
              <a:rPr lang="en-US" sz="1800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4F54885-E199-4443-BC78-768525C36200}"/>
              </a:ext>
            </a:extLst>
          </p:cNvPr>
          <p:cNvSpPr/>
          <p:nvPr/>
        </p:nvSpPr>
        <p:spPr>
          <a:xfrm>
            <a:off x="2830285" y="30741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2556A11-BC06-4BE9-9D29-B571FBFEF983}"/>
              </a:ext>
            </a:extLst>
          </p:cNvPr>
          <p:cNvSpPr/>
          <p:nvPr/>
        </p:nvSpPr>
        <p:spPr>
          <a:xfrm>
            <a:off x="4423955" y="384048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EE3A-787F-466A-75B7-A777366A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3252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cap="none" dirty="0">
                <a:latin typeface="Amasis MT Pro" panose="020B0604020202020204" pitchFamily="18" charset="0"/>
              </a:rPr>
              <a:t>Mobile (how long have you been using the same number)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Sync me (</a:t>
            </a:r>
            <a:r>
              <a:rPr lang="en-US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Usernames (you reuse usernames)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NameChk</a:t>
            </a:r>
            <a:r>
              <a:rPr lang="en-US" sz="1700" dirty="0">
                <a:latin typeface="Amasis MT Pro" panose="020B0604020202020204" pitchFamily="18" charset="0"/>
              </a:rPr>
              <a:t> (</a:t>
            </a:r>
            <a:r>
              <a:rPr lang="en-US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  <a:endParaRPr lang="en-US" sz="1700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WhatsMyName (</a:t>
            </a:r>
            <a:r>
              <a:rPr lang="en-US" sz="1700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NameCheckup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Tinder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 reuse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sz="1700" cap="none" dirty="0">
                <a:latin typeface="Amasis MT Pro" panose="020B0604020202020204" pitchFamily="18" charset="0"/>
              </a:rPr>
              <a:t>New awesome tools are always being </a:t>
            </a:r>
            <a:r>
              <a:rPr lang="en-US" sz="1700" dirty="0">
                <a:latin typeface="Amasis MT Pro" panose="020B0604020202020204" pitchFamily="18" charset="0"/>
              </a:rPr>
              <a:t>c</a:t>
            </a:r>
            <a:r>
              <a:rPr lang="en-US" sz="1700" cap="none" dirty="0">
                <a:latin typeface="Amasis MT Pro" panose="020B0604020202020204" pitchFamily="18" charset="0"/>
              </a:rPr>
              <a:t>reated</a:t>
            </a:r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A402471-EAAB-4210-86DC-86A0475C0312}"/>
              </a:ext>
            </a:extLst>
          </p:cNvPr>
          <p:cNvSpPr/>
          <p:nvPr/>
        </p:nvSpPr>
        <p:spPr>
          <a:xfrm>
            <a:off x="3474720" y="420624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640DA56-2AEC-498B-BAD6-F3682948551E}"/>
              </a:ext>
            </a:extLst>
          </p:cNvPr>
          <p:cNvSpPr/>
          <p:nvPr/>
        </p:nvSpPr>
        <p:spPr>
          <a:xfrm>
            <a:off x="3709852" y="50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542BB-993A-895A-6B6D-7A4B1C33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37</a:t>
            </a:fld>
            <a:endParaRPr lang="pt-PT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7FA16C3-C026-C8E2-6457-524F96DD8AC6}"/>
              </a:ext>
            </a:extLst>
          </p:cNvPr>
          <p:cNvSpPr/>
          <p:nvPr/>
        </p:nvSpPr>
        <p:spPr>
          <a:xfrm>
            <a:off x="3535681" y="38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74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(Reverse) Image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One image is worth 1000 words, maybe more.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information can be extracted from a photo ?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Images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Tineye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The professionals (video explaining)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90CBDCA-4E0E-B1CC-87B6-2AD474AD33E2}"/>
              </a:ext>
            </a:extLst>
          </p:cNvPr>
          <p:cNvSpPr/>
          <p:nvPr/>
        </p:nvSpPr>
        <p:spPr>
          <a:xfrm>
            <a:off x="2917998" y="3735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E5C4-A873-1502-E335-9F539DEF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2328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</a:t>
            </a:r>
            <a:r>
              <a:rPr lang="en-US" dirty="0" err="1"/>
              <a:t>Fotografias</a:t>
            </a:r>
            <a:br>
              <a:rPr lang="en-US" dirty="0"/>
            </a:br>
            <a:r>
              <a:rPr lang="en-US" dirty="0"/>
              <a:t>	Meta dados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Metadata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GPS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Maps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B4345E-54AE-A3F5-489F-9123AEDF884E}"/>
              </a:ext>
            </a:extLst>
          </p:cNvPr>
          <p:cNvGrpSpPr/>
          <p:nvPr/>
        </p:nvGrpSpPr>
        <p:grpSpPr>
          <a:xfrm>
            <a:off x="3903374" y="2160589"/>
            <a:ext cx="6258535" cy="3967830"/>
            <a:chOff x="2505074" y="1930400"/>
            <a:chExt cx="6258535" cy="3967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99F5E-BDAF-43E2-161D-F9FA45B2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F88ED-7176-070D-36B7-DE8C6727396B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0F7EB-B45A-8DDE-6068-C004075DAC58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9B4033-5B7A-F276-A482-2785F9430A8D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74736-F892-5366-6FC5-9F19922322E9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76EA6-D2D3-C857-A23F-FBDBBD9CBA55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92AEFD-F9DF-322A-88C3-6A4DF374B635}"/>
              </a:ext>
            </a:extLst>
          </p:cNvPr>
          <p:cNvSpPr/>
          <p:nvPr/>
        </p:nvSpPr>
        <p:spPr>
          <a:xfrm>
            <a:off x="2116183" y="26797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0210F-B24B-A541-42BB-009D649A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39</a:t>
            </a:fld>
            <a:endParaRPr lang="pt-PT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01A4F2-477A-BED4-2A4E-C2CAC774465C}"/>
              </a:ext>
            </a:extLst>
          </p:cNvPr>
          <p:cNvSpPr/>
          <p:nvPr/>
        </p:nvSpPr>
        <p:spPr>
          <a:xfrm>
            <a:off x="3009779" y="311086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16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94718" y="6227979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4</a:t>
            </a:fld>
            <a:endParaRPr lang="pt-PT"/>
          </a:p>
        </p:txBody>
      </p:sp>
      <p:pic>
        <p:nvPicPr>
          <p:cNvPr id="9" name="Picture 8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B606057E-A039-CF66-7236-FDDA66191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8" y="242491"/>
            <a:ext cx="3126154" cy="1320800"/>
          </a:xfrm>
          <a:prstGeom prst="rect">
            <a:avLst/>
          </a:prstGeom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A22EF6E4-4D14-4BC6-3126-0BF0A1FBEC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4288" y="1121766"/>
            <a:ext cx="2297001" cy="1352943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406B5D2-C49A-9AA5-42DE-BCD2798E30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6513" y="5167201"/>
            <a:ext cx="2284776" cy="1324583"/>
          </a:xfrm>
          <a:prstGeom prst="rect">
            <a:avLst/>
          </a:prstGeom>
        </p:spPr>
      </p:pic>
      <p:pic>
        <p:nvPicPr>
          <p:cNvPr id="11" name="Picture 15">
            <a:extLst>
              <a:ext uri="{FF2B5EF4-FFF2-40B4-BE49-F238E27FC236}">
                <a16:creationId xmlns:a16="http://schemas.microsoft.com/office/drawing/2014/main" id="{66F7A978-4B06-A173-4C77-FC571DD419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9951" y="1121766"/>
            <a:ext cx="1887291" cy="1350659"/>
          </a:xfrm>
          <a:prstGeom prst="rect">
            <a:avLst/>
          </a:prstGeom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387D42F4-19EE-9799-E205-2638ABC9091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8081" y="2570379"/>
            <a:ext cx="2073273" cy="1163237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C992F59F-2952-89F0-D890-ACD436ABE59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5"/>
          <a:stretch/>
        </p:blipFill>
        <p:spPr>
          <a:xfrm>
            <a:off x="5468716" y="2570379"/>
            <a:ext cx="1820579" cy="1169440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9A11D31E-A368-A26E-4A77-DD9EF37B380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5279" y="3839387"/>
            <a:ext cx="1890631" cy="1234205"/>
          </a:xfrm>
          <a:prstGeom prst="rect">
            <a:avLst/>
          </a:prstGeom>
        </p:spPr>
      </p:pic>
      <p:pic>
        <p:nvPicPr>
          <p:cNvPr id="15" name="Picture 19">
            <a:extLst>
              <a:ext uri="{FF2B5EF4-FFF2-40B4-BE49-F238E27FC236}">
                <a16:creationId xmlns:a16="http://schemas.microsoft.com/office/drawing/2014/main" id="{09483BD1-FF9E-A72F-ADE8-8E7234186A7D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2"/>
          <a:stretch/>
        </p:blipFill>
        <p:spPr>
          <a:xfrm>
            <a:off x="9500140" y="2570380"/>
            <a:ext cx="1711149" cy="1169441"/>
          </a:xfrm>
          <a:prstGeom prst="rect">
            <a:avLst/>
          </a:prstGeom>
        </p:spPr>
      </p:pic>
      <p:pic>
        <p:nvPicPr>
          <p:cNvPr id="16" name="Picture 25">
            <a:extLst>
              <a:ext uri="{FF2B5EF4-FFF2-40B4-BE49-F238E27FC236}">
                <a16:creationId xmlns:a16="http://schemas.microsoft.com/office/drawing/2014/main" id="{077C3602-EEFD-580D-37FD-D07317FAECD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9900" y="3829286"/>
            <a:ext cx="1711149" cy="1242694"/>
          </a:xfrm>
          <a:prstGeom prst="rect">
            <a:avLst/>
          </a:prstGeom>
        </p:spPr>
      </p:pic>
      <p:pic>
        <p:nvPicPr>
          <p:cNvPr id="17" name="Picture 26">
            <a:extLst>
              <a:ext uri="{FF2B5EF4-FFF2-40B4-BE49-F238E27FC236}">
                <a16:creationId xmlns:a16="http://schemas.microsoft.com/office/drawing/2014/main" id="{BCAF8D40-4EE4-6817-BC16-0D64B7ECBD7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6099" y="5167200"/>
            <a:ext cx="2329030" cy="1307593"/>
          </a:xfrm>
          <a:prstGeom prst="rect">
            <a:avLst/>
          </a:prstGeom>
        </p:spPr>
      </p:pic>
      <p:pic>
        <p:nvPicPr>
          <p:cNvPr id="18" name="Picture 27">
            <a:extLst>
              <a:ext uri="{FF2B5EF4-FFF2-40B4-BE49-F238E27FC236}">
                <a16:creationId xmlns:a16="http://schemas.microsoft.com/office/drawing/2014/main" id="{358FCAC7-E899-836B-43C6-625017E16CE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7053" y="3820598"/>
            <a:ext cx="1648617" cy="1247037"/>
          </a:xfrm>
          <a:prstGeom prst="rect">
            <a:avLst/>
          </a:prstGeom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031C84E6-E327-24C5-061E-825985B9B5A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4400" y="5161447"/>
            <a:ext cx="2022842" cy="1323174"/>
          </a:xfrm>
          <a:prstGeom prst="rect">
            <a:avLst/>
          </a:prstGeom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1A072221-E1D0-9F05-7FEA-B1B0B4C1BDA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7318" y="5161447"/>
            <a:ext cx="1849510" cy="1307593"/>
          </a:xfrm>
          <a:prstGeom prst="rect">
            <a:avLst/>
          </a:prstGeom>
        </p:spPr>
      </p:pic>
      <p:pic>
        <p:nvPicPr>
          <p:cNvPr id="21" name="Grafik 21">
            <a:extLst>
              <a:ext uri="{FF2B5EF4-FFF2-40B4-BE49-F238E27FC236}">
                <a16:creationId xmlns:a16="http://schemas.microsoft.com/office/drawing/2014/main" id="{90C90761-FF90-D903-B647-7417AEF414E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0140" y="3839387"/>
            <a:ext cx="1711149" cy="1228248"/>
          </a:xfrm>
          <a:prstGeom prst="rect">
            <a:avLst/>
          </a:prstGeom>
        </p:spPr>
      </p:pic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606018E7-00A1-028F-2677-C78DFF6B854C}"/>
              </a:ext>
            </a:extLst>
          </p:cNvPr>
          <p:cNvSpPr txBox="1">
            <a:spLocks/>
          </p:cNvSpPr>
          <p:nvPr/>
        </p:nvSpPr>
        <p:spPr>
          <a:xfrm>
            <a:off x="639497" y="1697636"/>
            <a:ext cx="3569710" cy="1988617"/>
          </a:xfrm>
          <a:prstGeom prst="rect">
            <a:avLst/>
          </a:prstGeom>
        </p:spPr>
        <p:txBody>
          <a:bodyPr lIns="0" tIns="0" rIns="0" bIns="0"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Sans Regular" panose="020B0604020202020204" pitchFamily="34" charset="0"/>
                <a:ea typeface="+mn-ea"/>
                <a:cs typeface="+mn-cs"/>
              </a:rPr>
              <a:t>We want our products and solutions to spark enthusiasm, enhance the quality of people’s lives, and help conserve natural resources. </a:t>
            </a:r>
          </a:p>
          <a:p>
            <a:pPr marL="0" lvl="0" indent="0" fontAlgn="auto">
              <a:spcAft>
                <a:spcPts val="0"/>
              </a:spcAft>
              <a:buNone/>
              <a:defRPr/>
            </a:pPr>
            <a:br>
              <a:rPr lang="en-US" sz="1400" dirty="0">
                <a:latin typeface="Bosch Sans Regular" panose="020B0604020202020204" pitchFamily="34" charset="0"/>
              </a:rPr>
            </a:br>
            <a:r>
              <a:rPr lang="en-US" sz="1400" dirty="0">
                <a:latin typeface="Bosch Sans Regular" panose="020B0604020202020204" pitchFamily="34" charset="0"/>
              </a:rPr>
              <a:t>In short, we aim to create technology. </a:t>
            </a:r>
            <a:endParaRPr lang="de-DE" sz="1400" dirty="0"/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854A1B9F-55EA-A6FC-3BA7-11101332965D}"/>
              </a:ext>
            </a:extLst>
          </p:cNvPr>
          <p:cNvSpPr txBox="1">
            <a:spLocks/>
          </p:cNvSpPr>
          <p:nvPr/>
        </p:nvSpPr>
        <p:spPr>
          <a:xfrm>
            <a:off x="639497" y="3839387"/>
            <a:ext cx="3401814" cy="582987"/>
          </a:xfrm>
          <a:prstGeom prst="rect">
            <a:avLst/>
          </a:prstGeom>
        </p:spPr>
        <p:txBody>
          <a:bodyPr lIns="0" tIns="0" rIns="0" bIns="0"/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4975"/>
                </a:solidFill>
                <a:effectLst/>
                <a:uLnTx/>
                <a:uFillTx/>
                <a:latin typeface="Bosch Sans Bold" panose="020B0704020202020204" pitchFamily="34" charset="0"/>
                <a:ea typeface="+mn-ea"/>
                <a:cs typeface="+mn-cs"/>
              </a:rPr>
              <a:t>Invented for life</a:t>
            </a:r>
            <a:endParaRPr kumimoji="0" lang="de-DE" sz="2800" b="0" i="0" u="none" strike="noStrike" kern="1200" cap="none" spc="0" normalizeH="0" baseline="0" noProof="0">
              <a:ln>
                <a:noFill/>
              </a:ln>
              <a:solidFill>
                <a:srgbClr val="004975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34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OSINT - </a:t>
            </a:r>
            <a:r>
              <a:rPr lang="en-US" dirty="0" err="1"/>
              <a:t>Fotografias</a:t>
            </a:r>
            <a:br>
              <a:rPr lang="en-US" dirty="0"/>
            </a:br>
            <a:r>
              <a:rPr lang="en-US" dirty="0"/>
              <a:t>	No Metadata but still lots of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Where was this image taken?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Have you been there?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Date stamp on photo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Filename with date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else?</a:t>
            </a:r>
          </a:p>
          <a:p>
            <a:r>
              <a:rPr lang="en-US" dirty="0">
                <a:latin typeface="Amasis MT Pro" panose="020B0604020202020204" pitchFamily="18" charset="0"/>
              </a:rPr>
              <a:t>Image search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Identify the castle? 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CleanUp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AperiSolve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C0C063E4-FD87-D9A1-B01C-B5F89C028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19" y="1721016"/>
            <a:ext cx="6346556" cy="4759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03E46-9242-1F8D-D13A-5167BCDC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40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55F17D7-84C2-93B6-D6D2-A7F5E0BC611F}"/>
              </a:ext>
            </a:extLst>
          </p:cNvPr>
          <p:cNvSpPr/>
          <p:nvPr/>
        </p:nvSpPr>
        <p:spPr>
          <a:xfrm>
            <a:off x="3113941" y="477167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075596-ED76-D986-B2AE-5F4C3B356C98}"/>
              </a:ext>
            </a:extLst>
          </p:cNvPr>
          <p:cNvSpPr/>
          <p:nvPr/>
        </p:nvSpPr>
        <p:spPr>
          <a:xfrm>
            <a:off x="2579104" y="542792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780478B-ADB9-BE93-AE7A-2F530E323CDB}"/>
              </a:ext>
            </a:extLst>
          </p:cNvPr>
          <p:cNvSpPr/>
          <p:nvPr/>
        </p:nvSpPr>
        <p:spPr>
          <a:xfrm>
            <a:off x="2743827" y="57560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94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Street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Street View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Identify house by address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Assess security (cameras, fences,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Parked cars (timeline,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People’s habits/routines, timetables, ...</a:t>
            </a:r>
          </a:p>
          <a:p>
            <a:r>
              <a:rPr lang="pt-PT" dirty="0">
                <a:latin typeface="Amasis MT Pro" panose="020B0604020202020204" pitchFamily="18" charset="0"/>
              </a:rPr>
              <a:t>View the past – timeline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Instant Street View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DE96D7-3620-F0B8-D021-50D050639A37}"/>
              </a:ext>
            </a:extLst>
          </p:cNvPr>
          <p:cNvSpPr/>
          <p:nvPr/>
        </p:nvSpPr>
        <p:spPr>
          <a:xfrm>
            <a:off x="4049486" y="42933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237EB-B82B-B41B-B0C5-28DCC625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7802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</a:t>
            </a:r>
            <a:r>
              <a:rPr lang="pt-PT" dirty="0"/>
              <a:t>Mapas e Satélites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017214" cy="388077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Maps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Maps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Wikimapia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Overpass Turbo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Wizard: </a:t>
            </a:r>
            <a:r>
              <a:rPr lang="en-US" dirty="0" err="1">
                <a:latin typeface="Amasis MT Pro" panose="020B0604020202020204" pitchFamily="18" charset="0"/>
              </a:rPr>
              <a:t>plant:source</a:t>
            </a:r>
            <a:r>
              <a:rPr lang="en-US" dirty="0">
                <a:latin typeface="Amasis MT Pro" panose="020B0604020202020204" pitchFamily="18" charset="0"/>
              </a:rPr>
              <a:t>=nuclear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 err="1">
                <a:latin typeface="Amasis MT Pro" panose="020B0604020202020204" pitchFamily="18" charset="0"/>
              </a:rPr>
              <a:t>DualMaps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Tips, Tricks and Techniques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B89D0-4C12-04AD-0376-124682DC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42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07E3191-E60C-7E0D-F733-7C86F6FB43D0}"/>
              </a:ext>
            </a:extLst>
          </p:cNvPr>
          <p:cNvSpPr/>
          <p:nvPr/>
        </p:nvSpPr>
        <p:spPr>
          <a:xfrm>
            <a:off x="3328289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BBE8EC-C897-6AE8-52B4-B829F75C40F6}"/>
              </a:ext>
            </a:extLst>
          </p:cNvPr>
          <p:cNvSpPr txBox="1">
            <a:spLocks/>
          </p:cNvSpPr>
          <p:nvPr/>
        </p:nvSpPr>
        <p:spPr>
          <a:xfrm>
            <a:off x="5645258" y="2160589"/>
            <a:ext cx="378154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masis MT Pro" panose="020B0604020202020204" pitchFamily="18" charset="0"/>
              </a:rPr>
              <a:t>Zoom Earth (</a:t>
            </a:r>
            <a:r>
              <a:rPr lang="en-US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r>
              <a:rPr lang="en-US">
                <a:latin typeface="Amasis MT Pro" panose="020B0604020202020204" pitchFamily="18" charset="0"/>
              </a:rPr>
              <a:t>Satellites Pro (</a:t>
            </a:r>
            <a:r>
              <a:rPr lang="en-US">
                <a:latin typeface="Amasis MT Pro" panose="020B0604020202020204" pitchFamily="18" charset="0"/>
                <a:hlinkClick r:id="rId10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r>
              <a:rPr lang="en-US">
                <a:latin typeface="Amasis MT Pro" panose="020B0604020202020204" pitchFamily="18" charset="0"/>
              </a:rPr>
              <a:t>World Imagery (</a:t>
            </a:r>
            <a:r>
              <a:rPr lang="en-US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>
                <a:latin typeface="Amasis MT Pro" panose="020B0604020202020204" pitchFamily="18" charset="0"/>
              </a:rPr>
              <a:t>Wayback (</a:t>
            </a:r>
            <a:r>
              <a:rPr lang="en-US" sz="1800">
                <a:latin typeface="Amasis MT Pro" panose="020B0604020202020204" pitchFamily="18" charset="0"/>
                <a:hlinkClick r:id="rId12"/>
              </a:rPr>
              <a:t>link</a:t>
            </a:r>
            <a:r>
              <a:rPr lang="en-US" sz="180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>
                <a:latin typeface="Amasis MT Pro" panose="020B0604020202020204" pitchFamily="18" charset="0"/>
              </a:rPr>
              <a:t>Wayback example (</a:t>
            </a:r>
            <a:r>
              <a:rPr lang="en-US" sz="180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sz="1800">
                <a:latin typeface="Amasis MT Pro" panose="020B0604020202020204" pitchFamily="18" charset="0"/>
              </a:rPr>
              <a:t>)</a:t>
            </a:r>
          </a:p>
          <a:p>
            <a:endParaRPr lang="pt-PT" sz="1000">
              <a:latin typeface="Amasis MT Pro" panose="020B0604020202020204" pitchFamily="18" charset="0"/>
            </a:endParaRPr>
          </a:p>
          <a:p>
            <a:r>
              <a:rPr lang="pt-PT">
                <a:latin typeface="Amasis MT Pro" panose="020B0604020202020204" pitchFamily="18" charset="0"/>
              </a:rPr>
              <a:t>View the past - timeline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047DAA8-0434-00A6-5ABC-4DF9E99156DA}"/>
              </a:ext>
            </a:extLst>
          </p:cNvPr>
          <p:cNvSpPr/>
          <p:nvPr/>
        </p:nvSpPr>
        <p:spPr>
          <a:xfrm>
            <a:off x="8925660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83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MEMORY</a:t>
            </a:r>
            <a:br>
              <a:rPr lang="en-US" dirty="0"/>
            </a:br>
            <a:r>
              <a:rPr lang="en-US" dirty="0"/>
              <a:t>	Internet 	in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Wayback Machine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Archive.is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Pages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View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OldWeb.Today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Time Travel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Github commits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C0FFEA7-56F8-56C2-9CD9-7DB4063C2883}"/>
              </a:ext>
            </a:extLst>
          </p:cNvPr>
          <p:cNvSpPr/>
          <p:nvPr/>
        </p:nvSpPr>
        <p:spPr>
          <a:xfrm>
            <a:off x="2820380" y="26585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AEE8C-E3D4-FC94-D175-173BE19D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9977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3151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Is not a thing of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Troy Hunt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HaveIBeenPwned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Pwned websites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Ashley Madison Breach 2015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When private data gets public</a:t>
            </a:r>
          </a:p>
          <a:p>
            <a:r>
              <a:rPr lang="en-US" dirty="0">
                <a:latin typeface="Amasis MT Pro" panose="020B0604020202020204" pitchFamily="18" charset="0"/>
              </a:rPr>
              <a:t>Piracy - Subtitles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Don’t think you can hide – </a:t>
            </a:r>
            <a:r>
              <a:rPr lang="en-US" sz="1800" b="1" cap="none" dirty="0">
                <a:latin typeface="Amasis MT Pro" panose="020B0604020202020204" pitchFamily="18" charset="0"/>
              </a:rPr>
              <a:t>Illegal activities are tracked</a:t>
            </a:r>
            <a:endParaRPr lang="en-US" sz="1800" b="1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Companies are leaking all your information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Compromised data: Dates of birth, Email addresses, Employers, Family structure, Genders, Income levels, Living costs, Marital statuses, Mothers maiden names, Names, Phone numbers, Physical addresses, Places of birth, Religions, Spouses names</a:t>
            </a:r>
            <a:endParaRPr lang="pt-PT" sz="1800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9AA6-46B4-8981-7A9F-CBB36BDA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78803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Company credentials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cap="none" dirty="0">
                <a:latin typeface="Amasis MT Pro" panose="020B0604020202020204" pitchFamily="18" charset="0"/>
              </a:rPr>
              <a:t>Source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Publicly available list of credentials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More than 10k credentials just for Bosch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Information gathered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Rule of email/login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(FirstName.LastName)@(Country).(company).com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Rule of password complexity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List of users</a:t>
            </a:r>
          </a:p>
          <a:p>
            <a:pPr lvl="2"/>
            <a:r>
              <a:rPr lang="en-US" sz="1500" dirty="0">
                <a:latin typeface="Amasis MT Pro" panose="020B0604020202020204" pitchFamily="18" charset="0"/>
              </a:rPr>
              <a:t>Phishing campaigns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Brute force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Look for those users on Social Media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HaveIBeenPwned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58B861-2AB2-BADF-EDDB-A5972A4E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46</a:t>
            </a:fld>
            <a:endParaRPr lang="pt-P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17D085A-7943-3CB3-8A12-81352920C269}"/>
              </a:ext>
            </a:extLst>
          </p:cNvPr>
          <p:cNvSpPr/>
          <p:nvPr/>
        </p:nvSpPr>
        <p:spPr>
          <a:xfrm>
            <a:off x="3240258" y="616131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C2CFFB-4E25-BA96-9B05-C40628935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849" y="1036842"/>
            <a:ext cx="2822316" cy="50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37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4FE83-E951-C119-2E39-5AD0B370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3225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 - Images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4B95-CDD9-A45D-D59F-0B7E5EE1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3765"/>
            <a:ext cx="3581900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17D9E-A7A9-87CE-6463-62A1EE1E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91" y="4164293"/>
            <a:ext cx="3543795" cy="2607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95F95-732E-46A0-F78A-9C6E70D3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95" y="4163147"/>
            <a:ext cx="3349434" cy="260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B7B03-0E1E-0AE0-E162-761340933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91" y="2163765"/>
            <a:ext cx="3543795" cy="2019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7526D-FE0E-6637-B73B-E7958723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00" y="4290857"/>
            <a:ext cx="3543795" cy="2219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201B9-91C1-74C2-5869-77F21082A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4" y="2173291"/>
            <a:ext cx="3543795" cy="2000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1BF1F-DF40-2AE5-26CB-BFB34F34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9595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Industrial Control Systems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Industrial Control Systems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0340C-A785-8D5C-965E-7C326C83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78" y="3152598"/>
            <a:ext cx="3553321" cy="268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871F0-45FE-C998-8F6E-754CDE12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26" y="1175966"/>
            <a:ext cx="3562847" cy="5325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C571F-B08F-3EFF-FB55-F3E441E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88" y="3152598"/>
            <a:ext cx="3496163" cy="26102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45B37-AC69-4E1F-D313-2287FB07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460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 &amp; Leis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E4F0-1210-B6A9-4044-3F9FA84C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2305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90ED-7D18-7FD1-7069-236D0B7B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E781-C088-BA67-AD22-58927C520D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Internet Exposure Observatory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Exposure  Dashboard </a:t>
            </a:r>
            <a:r>
              <a:rPr lang="en-US" cap="none" dirty="0">
                <a:latin typeface="Amasis MT Pro" panose="020B0604020202020204" pitchFamily="18" charset="0"/>
              </a:rPr>
              <a:t>(</a:t>
            </a:r>
            <a:r>
              <a:rPr lang="en-US" cap="none" dirty="0">
                <a:latin typeface="Amasis MT Pro" panose="020B0604020202020204" pitchFamily="18" charset="0"/>
                <a:hlinkClick r:id="rId2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Explore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explore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maps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3AB91-3F56-A0E3-7CEA-AFE86F61C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847132" cy="388077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Remote Desktop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Total results: 3,482,756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Braga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Imagens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Braga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VNC </a:t>
            </a:r>
            <a:r>
              <a:rPr lang="pt-PT" cap="none" dirty="0" err="1">
                <a:latin typeface="Amasis MT Pro" panose="020B0604020202020204" pitchFamily="18" charset="0"/>
              </a:rPr>
              <a:t>Remote</a:t>
            </a:r>
            <a:r>
              <a:rPr lang="pt-PT" cap="none" dirty="0">
                <a:latin typeface="Amasis MT Pro" panose="020B0604020202020204" pitchFamily="18" charset="0"/>
              </a:rPr>
              <a:t> Access </a:t>
            </a:r>
            <a:r>
              <a:rPr lang="pt-PT" cap="none" dirty="0" err="1">
                <a:latin typeface="Amasis MT Pro" panose="020B0604020202020204" pitchFamily="18" charset="0"/>
              </a:rPr>
              <a:t>and</a:t>
            </a:r>
            <a:r>
              <a:rPr lang="pt-PT" cap="none" dirty="0">
                <a:latin typeface="Amasis MT Pro" panose="020B0604020202020204" pitchFamily="18" charset="0"/>
              </a:rPr>
              <a:t> </a:t>
            </a:r>
            <a:r>
              <a:rPr lang="pt-PT" cap="none" dirty="0" err="1">
                <a:latin typeface="Amasis MT Pro" panose="020B0604020202020204" pitchFamily="18" charset="0"/>
              </a:rPr>
              <a:t>Loggedin</a:t>
            </a:r>
            <a:r>
              <a:rPr lang="pt-PT" cap="none" dirty="0">
                <a:latin typeface="Amasis MT Pro" panose="020B0604020202020204" pitchFamily="18" charset="0"/>
              </a:rPr>
              <a:t>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 err="1">
                <a:latin typeface="Amasis MT Pro" panose="020B0604020202020204" pitchFamily="18" charset="0"/>
              </a:rPr>
              <a:t>Authentication</a:t>
            </a:r>
            <a:r>
              <a:rPr lang="pt-PT" dirty="0">
                <a:latin typeface="Amasis MT Pro" panose="020B0604020202020204" pitchFamily="18" charset="0"/>
              </a:rPr>
              <a:t> </a:t>
            </a:r>
            <a:r>
              <a:rPr lang="pt-PT" dirty="0" err="1">
                <a:latin typeface="Amasis MT Pro" panose="020B0604020202020204" pitchFamily="18" charset="0"/>
              </a:rPr>
              <a:t>Disabled</a:t>
            </a:r>
            <a:r>
              <a:rPr lang="pt-PT" dirty="0">
                <a:latin typeface="Amasis MT Pro" panose="020B0604020202020204" pitchFamily="18" charset="0"/>
              </a:rPr>
              <a:t>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(</a:t>
            </a:r>
            <a:r>
              <a:rPr lang="pt-PT" cap="non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Primavera (</a:t>
            </a:r>
            <a:r>
              <a:rPr lang="pt-PT" cap="none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Contabilidade (</a:t>
            </a:r>
            <a:r>
              <a:rPr lang="pt-PT" cap="non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4AFAD-E0A3-8C52-DB83-B545CBBB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50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CE4A02-3247-44D0-24C1-88C09375F9F2}"/>
              </a:ext>
            </a:extLst>
          </p:cNvPr>
          <p:cNvSpPr/>
          <p:nvPr/>
        </p:nvSpPr>
        <p:spPr>
          <a:xfrm>
            <a:off x="7007816" y="2973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6FB2F7-3247-88C4-100B-4099016275A3}"/>
              </a:ext>
            </a:extLst>
          </p:cNvPr>
          <p:cNvSpPr/>
          <p:nvPr/>
        </p:nvSpPr>
        <p:spPr>
          <a:xfrm>
            <a:off x="9588760" y="418073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7C78578-85B7-F70F-4599-57EDBBE62CCE}"/>
              </a:ext>
            </a:extLst>
          </p:cNvPr>
          <p:cNvSpPr/>
          <p:nvPr/>
        </p:nvSpPr>
        <p:spPr>
          <a:xfrm>
            <a:off x="7224813" y="49551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4C378F-21E3-67D3-1528-B0392A9F6A89}"/>
              </a:ext>
            </a:extLst>
          </p:cNvPr>
          <p:cNvSpPr/>
          <p:nvPr/>
        </p:nvSpPr>
        <p:spPr>
          <a:xfrm>
            <a:off x="7513536" y="569229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8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 OSINTing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Don’t get under the spotlight.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6795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Notes</a:t>
            </a:r>
            <a:br>
              <a:rPr lang="en-US" dirty="0"/>
            </a:br>
            <a:r>
              <a:rPr lang="en-US" dirty="0"/>
              <a:t>	My notes and some links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My OSINT notes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OSINT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Awareness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Sofia Santos - How to do a small OSINT investigation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blog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video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Michael </a:t>
            </a:r>
            <a:r>
              <a:rPr lang="en-US" dirty="0" err="1">
                <a:latin typeface="Amasis MT Pro" panose="020B0604020202020204" pitchFamily="18" charset="0"/>
              </a:rPr>
              <a:t>Bazzel</a:t>
            </a:r>
            <a:r>
              <a:rPr lang="en-US" dirty="0">
                <a:latin typeface="Amasis MT Pro" panose="020B0604020202020204" pitchFamily="18" charset="0"/>
              </a:rPr>
              <a:t> – </a:t>
            </a:r>
            <a:r>
              <a:rPr lang="en-US" dirty="0" err="1">
                <a:latin typeface="Amasis MT Pro" panose="020B0604020202020204" pitchFamily="18" charset="0"/>
              </a:rPr>
              <a:t>IntelTechniques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9"/>
              </a:rPr>
              <a:t>book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0"/>
              </a:rPr>
              <a:t>magazine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Combine (</a:t>
            </a:r>
            <a:r>
              <a:rPr lang="en-US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2"/>
              </a:rPr>
              <a:t>bookmarks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Dojo (</a:t>
            </a:r>
            <a:r>
              <a:rPr lang="en-US" dirty="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OSINTCurio.us (</a:t>
            </a:r>
            <a:r>
              <a:rPr lang="en-US" dirty="0">
                <a:latin typeface="Amasis MT Pro" panose="020B0604020202020204" pitchFamily="18" charset="0"/>
                <a:hlinkClick r:id="rId1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Techniques (</a:t>
            </a:r>
            <a:r>
              <a:rPr lang="en-US" dirty="0">
                <a:latin typeface="Amasis MT Pro" panose="020B0604020202020204" pitchFamily="18" charset="0"/>
                <a:hlinkClick r:id="rId1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Start.me pages (</a:t>
            </a:r>
            <a:r>
              <a:rPr lang="en-US" dirty="0">
                <a:latin typeface="Amasis MT Pro" panose="020B0604020202020204" pitchFamily="18" charset="0"/>
                <a:hlinkClick r:id="rId1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7"/>
              </a:rPr>
              <a:t>example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Technisette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1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Open Source Intelligence Tools and Resources Handbook 2020 (</a:t>
            </a:r>
            <a:r>
              <a:rPr lang="en-US" dirty="0">
                <a:latin typeface="Amasis MT Pro" panose="020B0604020202020204" pitchFamily="18" charset="0"/>
                <a:hlinkClick r:id="rId19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3026228" y="21927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52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425C37-8BA3-189A-8A19-47BFC265F743}"/>
              </a:ext>
            </a:extLst>
          </p:cNvPr>
          <p:cNvSpPr/>
          <p:nvPr/>
        </p:nvSpPr>
        <p:spPr>
          <a:xfrm>
            <a:off x="3691812" y="4976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150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Capture The Flag &amp; Challenges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cap="none" dirty="0">
                <a:latin typeface="Amasis MT Pro" panose="020B0604020202020204" pitchFamily="18" charset="0"/>
              </a:rPr>
              <a:t>TraceLabs CTF (</a:t>
            </a:r>
            <a:r>
              <a:rPr lang="sv-SE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4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Hacktoria (</a:t>
            </a:r>
            <a:r>
              <a:rPr lang="sv-SE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6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Detective CTF (</a:t>
            </a:r>
            <a:r>
              <a:rPr lang="sv-SE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Investigator CTF (</a:t>
            </a:r>
            <a:r>
              <a:rPr lang="sv-SE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dirty="0">
                <a:latin typeface="Amasis MT Pro" panose="020B0604020202020204" pitchFamily="18" charset="0"/>
              </a:rPr>
              <a:t>TryHackMe (</a:t>
            </a:r>
            <a:r>
              <a:rPr lang="sv-S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sv-SE" dirty="0">
                <a:latin typeface="Amasis MT Pro" panose="020B0604020202020204" pitchFamily="18" charset="0"/>
              </a:rPr>
              <a:t>Search for OSINT (</a:t>
            </a:r>
            <a:r>
              <a:rPr lang="sv-S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 (</a:t>
            </a:r>
            <a:r>
              <a:rPr lang="sv-SE" dirty="0">
                <a:latin typeface="Amasis MT Pro" panose="020B0604020202020204" pitchFamily="18" charset="0"/>
                <a:hlinkClick r:id="rId11"/>
              </a:rPr>
              <a:t>notes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Blue Team Labs Online - Cyber Range</a:t>
            </a:r>
            <a:r>
              <a:rPr lang="sv-SE" dirty="0">
                <a:latin typeface="Amasis MT Pro" panose="020B0604020202020204" pitchFamily="18" charset="0"/>
              </a:rPr>
              <a:t> (</a:t>
            </a:r>
            <a:r>
              <a:rPr lang="sv-S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endParaRPr lang="sv-SE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DAD61-A2D7-2BC3-D646-5B5956F6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787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Tools &amp; more tools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cap="none" dirty="0">
                <a:latin typeface="Amasis MT Pro" panose="020B0604020202020204" pitchFamily="18" charset="0"/>
              </a:rPr>
              <a:t>OSINT FRAMEWORK (</a:t>
            </a:r>
            <a:r>
              <a:rPr lang="pt-PT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500" dirty="0">
                <a:latin typeface="Amasis MT Pro" panose="020B0604020202020204" pitchFamily="18" charset="0"/>
              </a:rPr>
              <a:t>Yups, only one link is all it takes. But others worth mentioning.</a:t>
            </a:r>
          </a:p>
          <a:p>
            <a:endParaRPr lang="pt-PT" sz="1700" dirty="0">
              <a:latin typeface="Amasis MT Pro" panose="020B0604020202020204" pitchFamily="18" charset="0"/>
            </a:endParaRPr>
          </a:p>
          <a:p>
            <a:r>
              <a:rPr lang="pt-PT" sz="1700" dirty="0">
                <a:latin typeface="Amasis MT Pro" panose="020B0604020202020204" pitchFamily="18" charset="0"/>
              </a:rPr>
              <a:t>OSINT4ALL (</a:t>
            </a:r>
            <a:r>
              <a:rPr lang="pt-PT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Intel Techniques (</a:t>
            </a:r>
            <a:r>
              <a:rPr lang="pt-PT" sz="17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Techniques (</a:t>
            </a:r>
            <a:r>
              <a:rPr lang="pt-PT" sz="1700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Technisette (</a:t>
            </a:r>
            <a:r>
              <a:rPr lang="pt-PT" sz="17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Cyber Detective (</a:t>
            </a:r>
            <a:r>
              <a:rPr lang="pt-PT" sz="1700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Link (</a:t>
            </a:r>
            <a:r>
              <a:rPr lang="pt-PT" sz="1700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Aware Online (</a:t>
            </a:r>
            <a:r>
              <a:rPr lang="pt-PT" sz="1700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8142DBF-EF46-47FB-B0AB-87B19B32D112}"/>
              </a:ext>
            </a:extLst>
          </p:cNvPr>
          <p:cNvSpPr/>
          <p:nvPr/>
        </p:nvSpPr>
        <p:spPr>
          <a:xfrm>
            <a:off x="3762103" y="226422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90A23-554C-F3E5-94E6-794322DB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54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01E579-DD76-D3E1-3767-162D4F52D0D9}"/>
              </a:ext>
            </a:extLst>
          </p:cNvPr>
          <p:cNvSpPr/>
          <p:nvPr/>
        </p:nvSpPr>
        <p:spPr>
          <a:xfrm>
            <a:off x="2917998" y="3429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52EA849-CDDF-B4CB-40FC-93CCC7BB7EE3}"/>
              </a:ext>
            </a:extLst>
          </p:cNvPr>
          <p:cNvSpPr/>
          <p:nvPr/>
        </p:nvSpPr>
        <p:spPr>
          <a:xfrm>
            <a:off x="3266340" y="376801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419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information important?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25782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AITI – Brunei Darussalam</a:t>
            </a:r>
            <a:br>
              <a:rPr lang="en-US" dirty="0"/>
            </a:br>
            <a:r>
              <a:rPr lang="en-US" sz="4000" dirty="0"/>
              <a:t>	</a:t>
            </a:r>
            <a:r>
              <a:rPr lang="en-US" sz="2000" dirty="0">
                <a:hlinkClick r:id="rId5"/>
              </a:rPr>
              <a:t>Authority for Info-communications Technology Industry of Brunei Darussalam</a:t>
            </a:r>
            <a:endParaRPr lang="pt-PT" dirty="0"/>
          </a:p>
        </p:txBody>
      </p:sp>
      <p:pic>
        <p:nvPicPr>
          <p:cNvPr id="5" name="314522406_1146864259269116_8974757756452469491_n">
            <a:hlinkClick r:id="" action="ppaction://media"/>
            <a:extLst>
              <a:ext uri="{FF2B5EF4-FFF2-40B4-BE49-F238E27FC236}">
                <a16:creationId xmlns:a16="http://schemas.microsoft.com/office/drawing/2014/main" id="{9097FF13-AFD4-0146-B2FA-DD79357E04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6187" y="1930400"/>
            <a:ext cx="6938962" cy="38814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56</a:t>
            </a:fld>
            <a:endParaRPr lang="pt-PT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24666A0-9D13-EB04-DAC7-C6778D737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6796" y="618931"/>
            <a:ext cx="9810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	Deutsche Telekom</a:t>
            </a:r>
            <a:br>
              <a:rPr lang="en-US" dirty="0"/>
            </a:br>
            <a:r>
              <a:rPr lang="en-US" dirty="0"/>
              <a:t>	Message from Ella | Without Consent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57</a:t>
            </a:fld>
            <a:endParaRPr lang="pt-PT"/>
          </a:p>
        </p:txBody>
      </p:sp>
      <p:pic>
        <p:nvPicPr>
          <p:cNvPr id="11" name="Online Media 10" title="Nachricht von Ella | Without Consent">
            <a:hlinkClick r:id="" action="ppaction://media"/>
            <a:extLst>
              <a:ext uri="{FF2B5EF4-FFF2-40B4-BE49-F238E27FC236}">
                <a16:creationId xmlns:a16="http://schemas.microsoft.com/office/drawing/2014/main" id="{7E62265E-B308-6FD0-B6BA-1C9FF2F13BF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41463" y="2160588"/>
            <a:ext cx="6869112" cy="38814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FC672-6918-EC87-F3A9-11A8281DA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4" y="379412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Deadly Social Media</a:t>
            </a:r>
            <a:br>
              <a:rPr lang="en-US" dirty="0"/>
            </a:br>
            <a:r>
              <a:rPr lang="en-US" dirty="0"/>
              <a:t>	The Final Hours of Pop Smoke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>
                <a:latin typeface="Amasis MT Pro" panose="020B0604020202020204" pitchFamily="18" charset="0"/>
              </a:rPr>
              <a:t>Rapper Pop Smoke Murdered in Home Invasion ... By 4 Masked Gunmen 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Instagram Posts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Location Tag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Reverse Image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Google 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Local Recon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Airbnb/Zillow (Rent/Real-estate)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House photos (Outside and Inside)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Layout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cap="none" dirty="0">
                <a:latin typeface="Amasis MT Pro" panose="020B0604020202020204" pitchFamily="18" charset="0"/>
              </a:rPr>
              <a:t>YouTube Video: The Cyber Mentor (</a:t>
            </a:r>
            <a:r>
              <a:rPr lang="en-US" sz="16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FBB764E-27AF-4598-B025-7A87270ED2D4}"/>
              </a:ext>
            </a:extLst>
          </p:cNvPr>
          <p:cNvSpPr/>
          <p:nvPr/>
        </p:nvSpPr>
        <p:spPr>
          <a:xfrm>
            <a:off x="8003177" y="224681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D269C-9F28-F0C7-76C8-8591CEE4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3699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SAFETY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D5B92-60D6-4664-69F9-F9FB379A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713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Aviso Legal</a:t>
            </a:r>
            <a:br>
              <a:rPr lang="en-US" dirty="0"/>
            </a:br>
            <a:r>
              <a:rPr lang="en-US" dirty="0"/>
              <a:t>	Disclaimer – </a:t>
            </a:r>
            <a:r>
              <a:rPr lang="pt-PT" sz="3100" dirty="0"/>
              <a:t>Aborrecido, mas necessário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pt-PT" cap="none" dirty="0">
                <a:latin typeface="Amasis MT Pro" panose="020B0604020202020204" pitchFamily="18" charset="0"/>
              </a:rPr>
              <a:t>Toda a informação </a:t>
            </a:r>
            <a:r>
              <a:rPr lang="pt-PT" dirty="0">
                <a:latin typeface="Amasis MT Pro" panose="020B0604020202020204" pitchFamily="18" charset="0"/>
              </a:rPr>
              <a:t>contida nesta apresentação destina-se exclusivamente para </a:t>
            </a:r>
            <a:r>
              <a:rPr lang="pt-PT" b="1" dirty="0">
                <a:latin typeface="Amasis MT Pro" panose="020B0604020202020204" pitchFamily="18" charset="0"/>
              </a:rPr>
              <a:t>fins educacionais e de consciencialização</a:t>
            </a:r>
            <a:r>
              <a:rPr lang="pt-PT" dirty="0">
                <a:latin typeface="Amasis MT Pro" panose="020B0604020202020204" pitchFamily="18" charset="0"/>
              </a:rPr>
              <a:t>.</a:t>
            </a:r>
            <a:endParaRPr lang="pt-PT" cap="none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BR" b="1" dirty="0">
                <a:latin typeface="Amasis MT Pro" panose="020B0604020202020204" pitchFamily="18" charset="0"/>
              </a:rPr>
              <a:t>Apresentação ao vivo</a:t>
            </a:r>
            <a:r>
              <a:rPr lang="pt-BR" dirty="0">
                <a:latin typeface="Amasis MT Pro" panose="020B0604020202020204" pitchFamily="18" charset="0"/>
              </a:rPr>
              <a:t>. Não é um ambiente controlado e alguns conteúdos podem ser inapropriados para alguns participantes.</a:t>
            </a: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b="1" dirty="0">
                <a:latin typeface="Amasis MT Pro" panose="020B0604020202020204" pitchFamily="18" charset="0"/>
              </a:rPr>
              <a:t>Declino qualquer responsabilidade </a:t>
            </a:r>
            <a:r>
              <a:rPr lang="pt-PT" dirty="0">
                <a:latin typeface="Amasis MT Pro" panose="020B0604020202020204" pitchFamily="18" charset="0"/>
              </a:rPr>
              <a:t>pelo uso, uso indevido, download, ou visualização dos links desta apresentação.</a:t>
            </a: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cap="none" dirty="0">
                <a:latin typeface="Amasis MT Pro" panose="020B0604020202020204" pitchFamily="18" charset="0"/>
              </a:rPr>
              <a:t>Esta apresentação </a:t>
            </a:r>
            <a:r>
              <a:rPr lang="pt-PT" b="1" cap="none" dirty="0">
                <a:latin typeface="Amasis MT Pro" panose="020B0604020202020204" pitchFamily="18" charset="0"/>
              </a:rPr>
              <a:t>não está diretamente relacionada</a:t>
            </a:r>
            <a:r>
              <a:rPr lang="pt-PT" cap="none" dirty="0">
                <a:latin typeface="Amasis MT Pro" panose="020B0604020202020204" pitchFamily="18" charset="0"/>
              </a:rPr>
              <a:t> com o meu trabalho ou empregador.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41AE-6C1C-9688-80DB-92B54D00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10918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Privacy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VPN (Different country, different </a:t>
            </a:r>
            <a:r>
              <a:rPr lang="en-US" dirty="0">
                <a:latin typeface="Amasis MT Pro" panose="020B0604020202020204" pitchFamily="18" charset="0"/>
              </a:rPr>
              <a:t>advertisements, what else ?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ProtonVPN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Temporary Email (Need to register? Activate software?)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10 minute email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20 minute email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Disposable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60 minute email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Internet Access (DarkWeb included)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Tor (</a:t>
            </a:r>
            <a:r>
              <a:rPr lang="en-US" sz="18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(internet browser)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Tails (</a:t>
            </a:r>
            <a:r>
              <a:rPr lang="en-US" sz="1800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(OS that runs on usb or VM)</a:t>
            </a:r>
          </a:p>
          <a:p>
            <a:pPr lvl="1"/>
            <a:endParaRPr lang="en-US" sz="1800" dirty="0">
              <a:latin typeface="Amasis MT Pro" panose="02040504050005020304" pitchFamily="18" charset="0"/>
            </a:endParaRP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Extreme Privacy Book (</a:t>
            </a:r>
            <a:r>
              <a:rPr lang="en-US" sz="1800" dirty="0">
                <a:latin typeface="Amasis MT Pro" panose="02040504050005020304" pitchFamily="18" charset="0"/>
                <a:hlinkClick r:id="rId9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724837F-2337-4D02-B1DF-B84FB8B5A3B4}"/>
              </a:ext>
            </a:extLst>
          </p:cNvPr>
          <p:cNvSpPr/>
          <p:nvPr/>
        </p:nvSpPr>
        <p:spPr>
          <a:xfrm>
            <a:off x="3120539" y="328313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0767A8-705F-4A5B-9672-912E781C000E}"/>
              </a:ext>
            </a:extLst>
          </p:cNvPr>
          <p:cNvSpPr/>
          <p:nvPr/>
        </p:nvSpPr>
        <p:spPr>
          <a:xfrm>
            <a:off x="2772108" y="248997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AEEB9B-3032-4057-AEEC-CC7AB4E01FC4}"/>
              </a:ext>
            </a:extLst>
          </p:cNvPr>
          <p:cNvSpPr/>
          <p:nvPr/>
        </p:nvSpPr>
        <p:spPr>
          <a:xfrm>
            <a:off x="3596640" y="49281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4D4809-9B2F-4904-A696-7FC9B9861FB4}"/>
              </a:ext>
            </a:extLst>
          </p:cNvPr>
          <p:cNvSpPr/>
          <p:nvPr/>
        </p:nvSpPr>
        <p:spPr>
          <a:xfrm>
            <a:off x="4403428" y="51990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63DE90-DE18-7055-AD03-9E4B5F65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1759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Safety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VirusTotal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Check received files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</a:t>
            </a: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(</a:t>
            </a:r>
            <a:r>
              <a:rPr lang="en-US" sz="1600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don’t upload Personal or Company related information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Netcraft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Sitereport (</a:t>
            </a:r>
            <a:r>
              <a:rPr lang="en-US" sz="18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(check for suspicious sites)</a:t>
            </a:r>
          </a:p>
          <a:p>
            <a:r>
              <a:rPr lang="en-US" dirty="0">
                <a:latin typeface="Amasis MT Pro" panose="020B0604020202020204" pitchFamily="18" charset="0"/>
              </a:rPr>
              <a:t>Ransomware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No More Ransom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Virtual Credit Card </a:t>
            </a:r>
            <a:r>
              <a:rPr lang="en-US" dirty="0">
                <a:latin typeface="Amasis MT Pro" panose="020B0604020202020204" pitchFamily="18" charset="0"/>
              </a:rPr>
              <a:t>(online s</a:t>
            </a:r>
            <a:r>
              <a:rPr lang="en-US" cap="none" dirty="0">
                <a:latin typeface="Amasis MT Pro" panose="020B0604020202020204" pitchFamily="18" charset="0"/>
              </a:rPr>
              <a:t>hopping)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Mbnet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Revolut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PayPal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C654EC8-7216-4982-98D2-2DAE9977FF8C}"/>
              </a:ext>
            </a:extLst>
          </p:cNvPr>
          <p:cNvSpPr/>
          <p:nvPr/>
        </p:nvSpPr>
        <p:spPr>
          <a:xfrm>
            <a:off x="4084320" y="26822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11CFB8C-A09D-4F43-9FC9-3AB3D30F5DE6}"/>
              </a:ext>
            </a:extLst>
          </p:cNvPr>
          <p:cNvSpPr/>
          <p:nvPr/>
        </p:nvSpPr>
        <p:spPr>
          <a:xfrm>
            <a:off x="3831771" y="4650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21D3F4-F44C-4624-975D-FC5CF6E34934}"/>
              </a:ext>
            </a:extLst>
          </p:cNvPr>
          <p:cNvSpPr/>
          <p:nvPr/>
        </p:nvSpPr>
        <p:spPr>
          <a:xfrm>
            <a:off x="2743827" y="54428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80D2-269C-6860-1208-73B2F031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74061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to Share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>
            <a:normAutofit fontScale="32500" lnSpcReduction="20000"/>
          </a:bodyPr>
          <a:lstStyle/>
          <a:p>
            <a:r>
              <a:rPr lang="en-US" sz="9600" dirty="0"/>
              <a:t>- Feel free to use/modify/share</a:t>
            </a:r>
          </a:p>
          <a:p>
            <a:r>
              <a:rPr lang="en-US" sz="9600" dirty="0"/>
              <a:t>- Teach someone</a:t>
            </a:r>
          </a:p>
          <a:p>
            <a:r>
              <a:rPr lang="en-US" sz="9600" dirty="0"/>
              <a:t>- Improve awareness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4354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</a:t>
            </a:r>
            <a:br>
              <a:rPr lang="en-US" dirty="0"/>
            </a:br>
            <a:r>
              <a:rPr lang="en-US" dirty="0"/>
              <a:t>	Disclaimer - </a:t>
            </a:r>
            <a:r>
              <a:rPr lang="pt-PT" u="sng" dirty="0"/>
              <a:t>Evite</a:t>
            </a:r>
            <a:r>
              <a:rPr lang="pt-PT" dirty="0"/>
              <a:t> atividades ilegais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pt-BR" dirty="0">
                <a:latin typeface="Amasis MT Pro" panose="020B0604020202020204" pitchFamily="18" charset="0"/>
              </a:rPr>
              <a:t>Alguns links, sites, software ou outros itens listados podem ou não ser legais, delito, crime no seu país.</a:t>
            </a: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Por favor, </a:t>
            </a:r>
            <a:r>
              <a:rPr lang="pt-PT" b="1" dirty="0">
                <a:latin typeface="Amasis MT Pro" panose="020B0604020202020204" pitchFamily="18" charset="0"/>
              </a:rPr>
              <a:t>verifque que lhe é permitida</a:t>
            </a:r>
            <a:r>
              <a:rPr lang="pt-PT" dirty="0">
                <a:latin typeface="Amasis MT Pro" panose="020B0604020202020204" pitchFamily="18" charset="0"/>
              </a:rPr>
              <a:t> a consulta dos sites, e o eventual uso do software listado.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Ignorância acerca das leis aplicáveis </a:t>
            </a:r>
            <a:r>
              <a:rPr lang="pt-PT" b="1" dirty="0">
                <a:latin typeface="Amasis MT Pro" panose="020B0604020202020204" pitchFamily="18" charset="0"/>
              </a:rPr>
              <a:t>não é desculpa</a:t>
            </a:r>
            <a:r>
              <a:rPr lang="pt-PT" dirty="0">
                <a:latin typeface="Amasis MT Pro" panose="020B0604020202020204" pitchFamily="18" charset="0"/>
              </a:rPr>
              <a:t> para transgressões ou actividades ilegais.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Atividades ilegais podem implicar problemas ou mesmo prisão.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b="1" u="sng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b="1" u="sng" dirty="0">
                <a:latin typeface="Amasis MT Pro" panose="020B0604020202020204" pitchFamily="18" charset="0"/>
              </a:rPr>
              <a:t>Verifique sempre o que é legal e as leis aplicáveis.</a:t>
            </a:r>
            <a:endParaRPr lang="pt-PT" dirty="0">
              <a:latin typeface="Amasis MT Pro" panose="020B0604020202020204" pitchFamily="18" charset="0"/>
            </a:endParaRP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7270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Leis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40504050005020304" pitchFamily="18" charset="0"/>
              </a:rPr>
              <a:t>Lei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Diário República Eletrónico (</a:t>
            </a:r>
            <a:r>
              <a:rPr lang="pt-PT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ANACOM (</a:t>
            </a:r>
            <a:r>
              <a:rPr lang="pt-PT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Organizações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pt-PT" sz="1600" dirty="0">
                <a:latin typeface="Amasis MT Pro" panose="02040504050005020304" pitchFamily="18" charset="0"/>
              </a:rPr>
              <a:t>Notificação de Incidentes (</a:t>
            </a:r>
            <a:r>
              <a:rPr lang="pt-PT" sz="16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pt-PT" sz="1600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pt-PT" sz="1600" dirty="0">
                <a:latin typeface="Amasis MT Pro" panose="02040504050005020304" pitchFamily="18" charset="0"/>
              </a:rPr>
              <a:t>CERT.PT (</a:t>
            </a:r>
            <a:r>
              <a:rPr lang="pt-PT" sz="16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pt-PT" sz="16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9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252AA-F9E0-07C9-197B-B5D04BC2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8839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Time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6637865" cy="860400"/>
          </a:xfrm>
        </p:spPr>
        <p:txBody>
          <a:bodyPr/>
          <a:lstStyle/>
          <a:p>
            <a:pPr algn="r"/>
            <a:r>
              <a:rPr lang="en-US" dirty="0"/>
              <a:t>“Information is not knowledge”</a:t>
            </a:r>
          </a:p>
          <a:p>
            <a:pPr algn="r"/>
            <a:r>
              <a:rPr lang="en-US" dirty="0"/>
              <a:t>Albert Einstein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73513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7440</TotalTime>
  <Words>3233</Words>
  <Application>Microsoft Office PowerPoint</Application>
  <PresentationFormat>Widescreen</PresentationFormat>
  <Paragraphs>614</Paragraphs>
  <Slides>62</Slides>
  <Notes>49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Amasis MT Pro</vt:lpstr>
      <vt:lpstr>Arial</vt:lpstr>
      <vt:lpstr>Bosch Office Sans</vt:lpstr>
      <vt:lpstr>Bosch Sans Bold</vt:lpstr>
      <vt:lpstr>Bosch Sans Regular</vt:lpstr>
      <vt:lpstr>Calibri</vt:lpstr>
      <vt:lpstr>Times New Roman</vt:lpstr>
      <vt:lpstr>Trebuchet MS</vt:lpstr>
      <vt:lpstr>Wingdings 3</vt:lpstr>
      <vt:lpstr>Facet</vt:lpstr>
      <vt:lpstr>OSINT</vt:lpstr>
      <vt:lpstr>O IPCA, hoje uma instituição consolidada, reconhecida a nível nacional e internacional, pela qualidade da sua formação, da sua investigação e produção científica, bem como da sua interação com a comunidade, contribui fortemente para o desenvolvimento da região.   Em 2023, o IPCA conta com seis Escolas Superiores e cerca de 6.700 estudantes inscritos nos vários ciclos de estudos oferecidos (CTeSP, licenciaturas, mestrados e pós-graduações), com um Campus em Barcelos de cerca de 11 hectares e instalações (polos) em mais cinco concelhos do vale do Cávado e do vale do Ave (Braga, Guimarães, Famalicão, Esposende e Vila Verde). </vt:lpstr>
      <vt:lpstr>$whoami  </vt:lpstr>
      <vt:lpstr>PowerPoint Presentation</vt:lpstr>
      <vt:lpstr>Aviso Legal &amp; Leis</vt:lpstr>
      <vt:lpstr>Aviso Legal  Disclaimer – Aborrecido, mas necessário</vt:lpstr>
      <vt:lpstr>Aviso Legal  Disclaimer - Evite atividades ilegais</vt:lpstr>
      <vt:lpstr>Leis  Portuguese Law and Organizations</vt:lpstr>
      <vt:lpstr>OSINT Time</vt:lpstr>
      <vt:lpstr>OSINT – Open-source intelligence  Digital Footprint</vt:lpstr>
      <vt:lpstr>Pesquisar, e voltar a pesquisar</vt:lpstr>
      <vt:lpstr>Who Am I  Let’s OSINT me </vt:lpstr>
      <vt:lpstr>Search Engines   Internet is more than Google</vt:lpstr>
      <vt:lpstr>Search operators  Refinar e melhorar a pesquisa</vt:lpstr>
      <vt:lpstr>Google Dorks  Refinar e melhorar a pesquisa</vt:lpstr>
      <vt:lpstr>Awareness</vt:lpstr>
      <vt:lpstr>Quem és tu ?  Pesquisa </vt:lpstr>
      <vt:lpstr>Awareness  A internet sabe mais do que imaginas</vt:lpstr>
      <vt:lpstr>Pesquisas na internet</vt:lpstr>
      <vt:lpstr>Pesquisas na internet  Recibo Vencimento</vt:lpstr>
      <vt:lpstr>Pesquisas na internet     Hacked Websites</vt:lpstr>
      <vt:lpstr>Pesquisas na internet  Curriculum Vitae</vt:lpstr>
      <vt:lpstr>Histórias verídicas</vt:lpstr>
      <vt:lpstr>Histórias verídicas  Refeição saudável</vt:lpstr>
      <vt:lpstr>Histórias verídicas  Férias descansadas</vt:lpstr>
      <vt:lpstr>Histórias verídicas  Crédito de loja</vt:lpstr>
      <vt:lpstr>Histórias verídicas  Informação de cliente – RGPD onde páras?</vt:lpstr>
      <vt:lpstr>Histórias verídicas   Captura de ecrã</vt:lpstr>
      <vt:lpstr>OSINT Portugal</vt:lpstr>
      <vt:lpstr>OSINT  Portugal – Contratos públicos</vt:lpstr>
      <vt:lpstr>OSINT  Portugal – Informação automóvel</vt:lpstr>
      <vt:lpstr>OSINT  Portugal – Informação Seguros</vt:lpstr>
      <vt:lpstr>OSINT  Portugal</vt:lpstr>
      <vt:lpstr>OSINT  Portugal</vt:lpstr>
      <vt:lpstr>OSINT</vt:lpstr>
      <vt:lpstr>OSINT  Profiling Awareness</vt:lpstr>
      <vt:lpstr>OSINT  Profiling Awareness</vt:lpstr>
      <vt:lpstr>OSINT  (Reverse) Image search</vt:lpstr>
      <vt:lpstr>OSINT - Fotografias  Meta dados</vt:lpstr>
      <vt:lpstr>OSINT - Fotografias  No Metadata but still lots of Information</vt:lpstr>
      <vt:lpstr>OSINT  Street View</vt:lpstr>
      <vt:lpstr>OSINT  Mapas e Satélites</vt:lpstr>
      <vt:lpstr>OSINT MEMORY  Internet  in the past</vt:lpstr>
      <vt:lpstr>Databreach</vt:lpstr>
      <vt:lpstr>Databreach  Is not a thing of the past</vt:lpstr>
      <vt:lpstr>Databreach  Company credentials ?</vt:lpstr>
      <vt:lpstr>SHODAN</vt:lpstr>
      <vt:lpstr>Shodan  Internet of Things - Images</vt:lpstr>
      <vt:lpstr>Shodan  Industrial Control Systems</vt:lpstr>
      <vt:lpstr>Shodan  Internet of Things</vt:lpstr>
      <vt:lpstr>Before you start OSINTing</vt:lpstr>
      <vt:lpstr>OSINT Notes  My notes and some links</vt:lpstr>
      <vt:lpstr>CTF  Capture The Flag &amp; Challenges</vt:lpstr>
      <vt:lpstr>OSINT  Tools &amp; more tools</vt:lpstr>
      <vt:lpstr>Why is information important?</vt:lpstr>
      <vt:lpstr>     AITI – Brunei Darussalam  Authority for Info-communications Technology Industry of Brunei Darussalam</vt:lpstr>
      <vt:lpstr> Deutsche Telekom  Message from Ella | Without Consent</vt:lpstr>
      <vt:lpstr>Deadly Social Media  The Final Hours of Pop Smoke</vt:lpstr>
      <vt:lpstr>ONLINE SAFETY</vt:lpstr>
      <vt:lpstr>Helping Tools  Privacy</vt:lpstr>
      <vt:lpstr>Helping Tools  Safety</vt:lpstr>
      <vt:lpstr>Free to Share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OSINT. Beware. Your data is out there.</dc:title>
  <dc:creator>OSINT Me !!</dc:creator>
  <cp:lastModifiedBy>Pedro Vieira</cp:lastModifiedBy>
  <cp:revision>482</cp:revision>
  <cp:lastPrinted>2022-07-21T21:37:46Z</cp:lastPrinted>
  <dcterms:created xsi:type="dcterms:W3CDTF">2022-07-02T11:00:59Z</dcterms:created>
  <dcterms:modified xsi:type="dcterms:W3CDTF">2023-10-17T17:01:41Z</dcterms:modified>
</cp:coreProperties>
</file>